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Lst>
  <p:sldIdLst>
    <p:sldId id="268" r:id="rId4"/>
    <p:sldId id="259" r:id="rId5"/>
    <p:sldId id="264" r:id="rId6"/>
    <p:sldId id="266" r:id="rId7"/>
    <p:sldId id="265" r:id="rId8"/>
    <p:sldId id="263" r:id="rId9"/>
    <p:sldId id="269" r:id="rId10"/>
    <p:sldId id="270" r:id="rId11"/>
    <p:sldId id="271" r:id="rId12"/>
    <p:sldId id="272" r:id="rId13"/>
    <p:sldId id="273" r:id="rId14"/>
    <p:sldId id="274" r:id="rId15"/>
    <p:sldId id="275" r:id="rId16"/>
    <p:sldId id="276" r:id="rId17"/>
    <p:sldId id="277" r:id="rId18"/>
    <p:sldId id="278" r:id="rId19"/>
  </p:sldIdLst>
  <p:sldSz cx="9144000" cy="6858000" type="screen4x3"/>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7" d="100"/>
          <a:sy n="87" d="100"/>
        </p:scale>
        <p:origin x="-1050" y="-8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s>
</file>

<file path=ppt/media/image1.jpg>
</file>

<file path=ppt/media/image2.jpg>
</file>

<file path=ppt/media/image3.png>
</file>

<file path=ppt/media/image4.png>
</file>

<file path=ppt/media/image5.png>
</file>

<file path=ppt/media/image6.pn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smtClean="0"/>
              <a:t>Haga clic para modificar el estilo de título del patrón</a:t>
            </a:r>
            <a:endParaRPr lang="es-MX"/>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s-MX"/>
          </a:p>
        </p:txBody>
      </p:sp>
      <p:sp>
        <p:nvSpPr>
          <p:cNvPr id="4" name="3 Marcador de fecha"/>
          <p:cNvSpPr>
            <a:spLocks noGrp="1"/>
          </p:cNvSpPr>
          <p:nvPr>
            <p:ph type="dt" sz="half" idx="10"/>
          </p:nvPr>
        </p:nvSpPr>
        <p:spPr/>
        <p:txBody>
          <a:bodyPr/>
          <a:lstStyle/>
          <a:p>
            <a:fld id="{8D3CAC0A-D24D-460B-A20B-1CC01824759B}" type="datetimeFigureOut">
              <a:rPr lang="es-MX" smtClean="0"/>
              <a:t>16/12/2014</a:t>
            </a:fld>
            <a:endParaRPr lang="es-MX"/>
          </a:p>
        </p:txBody>
      </p:sp>
      <p:sp>
        <p:nvSpPr>
          <p:cNvPr id="5" name="4 Marcador de pie de página"/>
          <p:cNvSpPr>
            <a:spLocks noGrp="1"/>
          </p:cNvSpPr>
          <p:nvPr>
            <p:ph type="ftr" sz="quarter" idx="11"/>
          </p:nvPr>
        </p:nvSpPr>
        <p:spPr/>
        <p:txBody>
          <a:bodyPr/>
          <a:lstStyle/>
          <a:p>
            <a:endParaRPr lang="es-MX"/>
          </a:p>
        </p:txBody>
      </p:sp>
      <p:sp>
        <p:nvSpPr>
          <p:cNvPr id="6" name="5 Marcador de número de diapositiva"/>
          <p:cNvSpPr>
            <a:spLocks noGrp="1"/>
          </p:cNvSpPr>
          <p:nvPr>
            <p:ph type="sldNum" sz="quarter" idx="12"/>
          </p:nvPr>
        </p:nvSpPr>
        <p:spPr/>
        <p:txBody>
          <a:bodyPr/>
          <a:lstStyle/>
          <a:p>
            <a:fld id="{AA26503B-DAD2-442A-BA3A-54A0AB8897EB}" type="slidenum">
              <a:rPr lang="es-MX" smtClean="0"/>
              <a:t>‹Nº›</a:t>
            </a:fld>
            <a:endParaRPr lang="es-MX"/>
          </a:p>
        </p:txBody>
      </p:sp>
    </p:spTree>
    <p:extLst>
      <p:ext uri="{BB962C8B-B14F-4D97-AF65-F5344CB8AC3E}">
        <p14:creationId xmlns:p14="http://schemas.microsoft.com/office/powerpoint/2010/main" val="27753716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MX"/>
          </a:p>
        </p:txBody>
      </p:sp>
      <p:sp>
        <p:nvSpPr>
          <p:cNvPr id="3" name="2 Marcador de texto vertical"/>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fecha"/>
          <p:cNvSpPr>
            <a:spLocks noGrp="1"/>
          </p:cNvSpPr>
          <p:nvPr>
            <p:ph type="dt" sz="half" idx="10"/>
          </p:nvPr>
        </p:nvSpPr>
        <p:spPr/>
        <p:txBody>
          <a:bodyPr/>
          <a:lstStyle/>
          <a:p>
            <a:fld id="{8D3CAC0A-D24D-460B-A20B-1CC01824759B}" type="datetimeFigureOut">
              <a:rPr lang="es-MX" smtClean="0"/>
              <a:t>16/12/2014</a:t>
            </a:fld>
            <a:endParaRPr lang="es-MX"/>
          </a:p>
        </p:txBody>
      </p:sp>
      <p:sp>
        <p:nvSpPr>
          <p:cNvPr id="5" name="4 Marcador de pie de página"/>
          <p:cNvSpPr>
            <a:spLocks noGrp="1"/>
          </p:cNvSpPr>
          <p:nvPr>
            <p:ph type="ftr" sz="quarter" idx="11"/>
          </p:nvPr>
        </p:nvSpPr>
        <p:spPr/>
        <p:txBody>
          <a:bodyPr/>
          <a:lstStyle/>
          <a:p>
            <a:endParaRPr lang="es-MX"/>
          </a:p>
        </p:txBody>
      </p:sp>
      <p:sp>
        <p:nvSpPr>
          <p:cNvPr id="6" name="5 Marcador de número de diapositiva"/>
          <p:cNvSpPr>
            <a:spLocks noGrp="1"/>
          </p:cNvSpPr>
          <p:nvPr>
            <p:ph type="sldNum" sz="quarter" idx="12"/>
          </p:nvPr>
        </p:nvSpPr>
        <p:spPr/>
        <p:txBody>
          <a:bodyPr/>
          <a:lstStyle/>
          <a:p>
            <a:fld id="{AA26503B-DAD2-442A-BA3A-54A0AB8897EB}" type="slidenum">
              <a:rPr lang="es-MX" smtClean="0"/>
              <a:t>‹Nº›</a:t>
            </a:fld>
            <a:endParaRPr lang="es-MX"/>
          </a:p>
        </p:txBody>
      </p:sp>
    </p:spTree>
    <p:extLst>
      <p:ext uri="{BB962C8B-B14F-4D97-AF65-F5344CB8AC3E}">
        <p14:creationId xmlns:p14="http://schemas.microsoft.com/office/powerpoint/2010/main" val="14375646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smtClean="0"/>
              <a:t>Haga clic para modificar el estilo de título del patrón</a:t>
            </a:r>
            <a:endParaRPr lang="es-MX"/>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fecha"/>
          <p:cNvSpPr>
            <a:spLocks noGrp="1"/>
          </p:cNvSpPr>
          <p:nvPr>
            <p:ph type="dt" sz="half" idx="10"/>
          </p:nvPr>
        </p:nvSpPr>
        <p:spPr/>
        <p:txBody>
          <a:bodyPr/>
          <a:lstStyle/>
          <a:p>
            <a:fld id="{8D3CAC0A-D24D-460B-A20B-1CC01824759B}" type="datetimeFigureOut">
              <a:rPr lang="es-MX" smtClean="0"/>
              <a:t>16/12/2014</a:t>
            </a:fld>
            <a:endParaRPr lang="es-MX"/>
          </a:p>
        </p:txBody>
      </p:sp>
      <p:sp>
        <p:nvSpPr>
          <p:cNvPr id="5" name="4 Marcador de pie de página"/>
          <p:cNvSpPr>
            <a:spLocks noGrp="1"/>
          </p:cNvSpPr>
          <p:nvPr>
            <p:ph type="ftr" sz="quarter" idx="11"/>
          </p:nvPr>
        </p:nvSpPr>
        <p:spPr/>
        <p:txBody>
          <a:bodyPr/>
          <a:lstStyle/>
          <a:p>
            <a:endParaRPr lang="es-MX"/>
          </a:p>
        </p:txBody>
      </p:sp>
      <p:sp>
        <p:nvSpPr>
          <p:cNvPr id="6" name="5 Marcador de número de diapositiva"/>
          <p:cNvSpPr>
            <a:spLocks noGrp="1"/>
          </p:cNvSpPr>
          <p:nvPr>
            <p:ph type="sldNum" sz="quarter" idx="12"/>
          </p:nvPr>
        </p:nvSpPr>
        <p:spPr/>
        <p:txBody>
          <a:bodyPr/>
          <a:lstStyle/>
          <a:p>
            <a:fld id="{AA26503B-DAD2-442A-BA3A-54A0AB8897EB}" type="slidenum">
              <a:rPr lang="es-MX" smtClean="0"/>
              <a:t>‹Nº›</a:t>
            </a:fld>
            <a:endParaRPr lang="es-MX"/>
          </a:p>
        </p:txBody>
      </p:sp>
    </p:spTree>
    <p:extLst>
      <p:ext uri="{BB962C8B-B14F-4D97-AF65-F5344CB8AC3E}">
        <p14:creationId xmlns:p14="http://schemas.microsoft.com/office/powerpoint/2010/main" val="5898086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smtClean="0"/>
              <a:t>Haga clic para modificar el estilo de título del patrón</a:t>
            </a:r>
            <a:endParaRPr lang="es-MX"/>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s-MX"/>
          </a:p>
        </p:txBody>
      </p:sp>
      <p:sp>
        <p:nvSpPr>
          <p:cNvPr id="4" name="3 Marcador de fecha"/>
          <p:cNvSpPr>
            <a:spLocks noGrp="1"/>
          </p:cNvSpPr>
          <p:nvPr>
            <p:ph type="dt" sz="half" idx="10"/>
          </p:nvPr>
        </p:nvSpPr>
        <p:spPr/>
        <p:txBody>
          <a:bodyPr/>
          <a:lstStyle/>
          <a:p>
            <a:fld id="{2ED32AAA-EA32-4865-938E-3E0A7D7FD945}" type="datetimeFigureOut">
              <a:rPr lang="es-MX" smtClean="0">
                <a:solidFill>
                  <a:prstClr val="black">
                    <a:tint val="75000"/>
                  </a:prstClr>
                </a:solidFill>
              </a:rPr>
              <a:pPr/>
              <a:t>16/12/2014</a:t>
            </a:fld>
            <a:endParaRPr lang="es-MX">
              <a:solidFill>
                <a:prstClr val="black">
                  <a:tint val="75000"/>
                </a:prstClr>
              </a:solidFill>
            </a:endParaRPr>
          </a:p>
        </p:txBody>
      </p:sp>
      <p:sp>
        <p:nvSpPr>
          <p:cNvPr id="5" name="4 Marcador de pie de página"/>
          <p:cNvSpPr>
            <a:spLocks noGrp="1"/>
          </p:cNvSpPr>
          <p:nvPr>
            <p:ph type="ftr" sz="quarter" idx="11"/>
          </p:nvPr>
        </p:nvSpPr>
        <p:spPr/>
        <p:txBody>
          <a:bodyPr/>
          <a:lstStyle/>
          <a:p>
            <a:endParaRPr lang="es-MX">
              <a:solidFill>
                <a:prstClr val="black">
                  <a:tint val="75000"/>
                </a:prstClr>
              </a:solidFill>
            </a:endParaRPr>
          </a:p>
        </p:txBody>
      </p:sp>
      <p:sp>
        <p:nvSpPr>
          <p:cNvPr id="6" name="5 Marcador de número de diapositiva"/>
          <p:cNvSpPr>
            <a:spLocks noGrp="1"/>
          </p:cNvSpPr>
          <p:nvPr>
            <p:ph type="sldNum" sz="quarter" idx="12"/>
          </p:nvPr>
        </p:nvSpPr>
        <p:spPr/>
        <p:txBody>
          <a:bodyPr/>
          <a:lstStyle/>
          <a:p>
            <a:fld id="{D51AF203-0593-43E4-AE6F-97A65835B9F0}"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11942975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MX"/>
          </a:p>
        </p:txBody>
      </p:sp>
      <p:sp>
        <p:nvSpPr>
          <p:cNvPr id="3" name="2 Marcador de contenido"/>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fecha"/>
          <p:cNvSpPr>
            <a:spLocks noGrp="1"/>
          </p:cNvSpPr>
          <p:nvPr>
            <p:ph type="dt" sz="half" idx="10"/>
          </p:nvPr>
        </p:nvSpPr>
        <p:spPr/>
        <p:txBody>
          <a:bodyPr/>
          <a:lstStyle/>
          <a:p>
            <a:fld id="{2ED32AAA-EA32-4865-938E-3E0A7D7FD945}" type="datetimeFigureOut">
              <a:rPr lang="es-MX" smtClean="0">
                <a:solidFill>
                  <a:prstClr val="black">
                    <a:tint val="75000"/>
                  </a:prstClr>
                </a:solidFill>
              </a:rPr>
              <a:pPr/>
              <a:t>16/12/2014</a:t>
            </a:fld>
            <a:endParaRPr lang="es-MX">
              <a:solidFill>
                <a:prstClr val="black">
                  <a:tint val="75000"/>
                </a:prstClr>
              </a:solidFill>
            </a:endParaRPr>
          </a:p>
        </p:txBody>
      </p:sp>
      <p:sp>
        <p:nvSpPr>
          <p:cNvPr id="5" name="4 Marcador de pie de página"/>
          <p:cNvSpPr>
            <a:spLocks noGrp="1"/>
          </p:cNvSpPr>
          <p:nvPr>
            <p:ph type="ftr" sz="quarter" idx="11"/>
          </p:nvPr>
        </p:nvSpPr>
        <p:spPr/>
        <p:txBody>
          <a:bodyPr/>
          <a:lstStyle/>
          <a:p>
            <a:endParaRPr lang="es-MX">
              <a:solidFill>
                <a:prstClr val="black">
                  <a:tint val="75000"/>
                </a:prstClr>
              </a:solidFill>
            </a:endParaRPr>
          </a:p>
        </p:txBody>
      </p:sp>
      <p:sp>
        <p:nvSpPr>
          <p:cNvPr id="6" name="5 Marcador de número de diapositiva"/>
          <p:cNvSpPr>
            <a:spLocks noGrp="1"/>
          </p:cNvSpPr>
          <p:nvPr>
            <p:ph type="sldNum" sz="quarter" idx="12"/>
          </p:nvPr>
        </p:nvSpPr>
        <p:spPr/>
        <p:txBody>
          <a:bodyPr/>
          <a:lstStyle/>
          <a:p>
            <a:fld id="{D51AF203-0593-43E4-AE6F-97A65835B9F0}"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11695367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smtClean="0"/>
              <a:t>Haga clic para modificar el estilo de título del patrón</a:t>
            </a:r>
            <a:endParaRPr lang="es-MX"/>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3 Marcador de fecha"/>
          <p:cNvSpPr>
            <a:spLocks noGrp="1"/>
          </p:cNvSpPr>
          <p:nvPr>
            <p:ph type="dt" sz="half" idx="10"/>
          </p:nvPr>
        </p:nvSpPr>
        <p:spPr/>
        <p:txBody>
          <a:bodyPr/>
          <a:lstStyle/>
          <a:p>
            <a:fld id="{2ED32AAA-EA32-4865-938E-3E0A7D7FD945}" type="datetimeFigureOut">
              <a:rPr lang="es-MX" smtClean="0">
                <a:solidFill>
                  <a:prstClr val="black">
                    <a:tint val="75000"/>
                  </a:prstClr>
                </a:solidFill>
              </a:rPr>
              <a:pPr/>
              <a:t>16/12/2014</a:t>
            </a:fld>
            <a:endParaRPr lang="es-MX">
              <a:solidFill>
                <a:prstClr val="black">
                  <a:tint val="75000"/>
                </a:prstClr>
              </a:solidFill>
            </a:endParaRPr>
          </a:p>
        </p:txBody>
      </p:sp>
      <p:sp>
        <p:nvSpPr>
          <p:cNvPr id="5" name="4 Marcador de pie de página"/>
          <p:cNvSpPr>
            <a:spLocks noGrp="1"/>
          </p:cNvSpPr>
          <p:nvPr>
            <p:ph type="ftr" sz="quarter" idx="11"/>
          </p:nvPr>
        </p:nvSpPr>
        <p:spPr/>
        <p:txBody>
          <a:bodyPr/>
          <a:lstStyle/>
          <a:p>
            <a:endParaRPr lang="es-MX">
              <a:solidFill>
                <a:prstClr val="black">
                  <a:tint val="75000"/>
                </a:prstClr>
              </a:solidFill>
            </a:endParaRPr>
          </a:p>
        </p:txBody>
      </p:sp>
      <p:sp>
        <p:nvSpPr>
          <p:cNvPr id="6" name="5 Marcador de número de diapositiva"/>
          <p:cNvSpPr>
            <a:spLocks noGrp="1"/>
          </p:cNvSpPr>
          <p:nvPr>
            <p:ph type="sldNum" sz="quarter" idx="12"/>
          </p:nvPr>
        </p:nvSpPr>
        <p:spPr/>
        <p:txBody>
          <a:bodyPr/>
          <a:lstStyle/>
          <a:p>
            <a:fld id="{D51AF203-0593-43E4-AE6F-97A65835B9F0}"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18758428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MX"/>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5" name="4 Marcador de fecha"/>
          <p:cNvSpPr>
            <a:spLocks noGrp="1"/>
          </p:cNvSpPr>
          <p:nvPr>
            <p:ph type="dt" sz="half" idx="10"/>
          </p:nvPr>
        </p:nvSpPr>
        <p:spPr/>
        <p:txBody>
          <a:bodyPr/>
          <a:lstStyle/>
          <a:p>
            <a:fld id="{2ED32AAA-EA32-4865-938E-3E0A7D7FD945}" type="datetimeFigureOut">
              <a:rPr lang="es-MX" smtClean="0">
                <a:solidFill>
                  <a:prstClr val="black">
                    <a:tint val="75000"/>
                  </a:prstClr>
                </a:solidFill>
              </a:rPr>
              <a:pPr/>
              <a:t>16/12/2014</a:t>
            </a:fld>
            <a:endParaRPr lang="es-MX">
              <a:solidFill>
                <a:prstClr val="black">
                  <a:tint val="75000"/>
                </a:prstClr>
              </a:solidFill>
            </a:endParaRPr>
          </a:p>
        </p:txBody>
      </p:sp>
      <p:sp>
        <p:nvSpPr>
          <p:cNvPr id="6" name="5 Marcador de pie de página"/>
          <p:cNvSpPr>
            <a:spLocks noGrp="1"/>
          </p:cNvSpPr>
          <p:nvPr>
            <p:ph type="ftr" sz="quarter" idx="11"/>
          </p:nvPr>
        </p:nvSpPr>
        <p:spPr/>
        <p:txBody>
          <a:bodyPr/>
          <a:lstStyle/>
          <a:p>
            <a:endParaRPr lang="es-MX">
              <a:solidFill>
                <a:prstClr val="black">
                  <a:tint val="75000"/>
                </a:prstClr>
              </a:solidFill>
            </a:endParaRPr>
          </a:p>
        </p:txBody>
      </p:sp>
      <p:sp>
        <p:nvSpPr>
          <p:cNvPr id="7" name="6 Marcador de número de diapositiva"/>
          <p:cNvSpPr>
            <a:spLocks noGrp="1"/>
          </p:cNvSpPr>
          <p:nvPr>
            <p:ph type="sldNum" sz="quarter" idx="12"/>
          </p:nvPr>
        </p:nvSpPr>
        <p:spPr/>
        <p:txBody>
          <a:bodyPr/>
          <a:lstStyle/>
          <a:p>
            <a:fld id="{D51AF203-0593-43E4-AE6F-97A65835B9F0}"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22605666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smtClean="0"/>
              <a:t>Haga clic para modificar el estilo de título del patrón</a:t>
            </a:r>
            <a:endParaRPr lang="es-MX"/>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7" name="6 Marcador de fecha"/>
          <p:cNvSpPr>
            <a:spLocks noGrp="1"/>
          </p:cNvSpPr>
          <p:nvPr>
            <p:ph type="dt" sz="half" idx="10"/>
          </p:nvPr>
        </p:nvSpPr>
        <p:spPr/>
        <p:txBody>
          <a:bodyPr/>
          <a:lstStyle/>
          <a:p>
            <a:fld id="{2ED32AAA-EA32-4865-938E-3E0A7D7FD945}" type="datetimeFigureOut">
              <a:rPr lang="es-MX" smtClean="0">
                <a:solidFill>
                  <a:prstClr val="black">
                    <a:tint val="75000"/>
                  </a:prstClr>
                </a:solidFill>
              </a:rPr>
              <a:pPr/>
              <a:t>16/12/2014</a:t>
            </a:fld>
            <a:endParaRPr lang="es-MX">
              <a:solidFill>
                <a:prstClr val="black">
                  <a:tint val="75000"/>
                </a:prstClr>
              </a:solidFill>
            </a:endParaRPr>
          </a:p>
        </p:txBody>
      </p:sp>
      <p:sp>
        <p:nvSpPr>
          <p:cNvPr id="8" name="7 Marcador de pie de página"/>
          <p:cNvSpPr>
            <a:spLocks noGrp="1"/>
          </p:cNvSpPr>
          <p:nvPr>
            <p:ph type="ftr" sz="quarter" idx="11"/>
          </p:nvPr>
        </p:nvSpPr>
        <p:spPr/>
        <p:txBody>
          <a:bodyPr/>
          <a:lstStyle/>
          <a:p>
            <a:endParaRPr lang="es-MX">
              <a:solidFill>
                <a:prstClr val="black">
                  <a:tint val="75000"/>
                </a:prstClr>
              </a:solidFill>
            </a:endParaRPr>
          </a:p>
        </p:txBody>
      </p:sp>
      <p:sp>
        <p:nvSpPr>
          <p:cNvPr id="9" name="8 Marcador de número de diapositiva"/>
          <p:cNvSpPr>
            <a:spLocks noGrp="1"/>
          </p:cNvSpPr>
          <p:nvPr>
            <p:ph type="sldNum" sz="quarter" idx="12"/>
          </p:nvPr>
        </p:nvSpPr>
        <p:spPr/>
        <p:txBody>
          <a:bodyPr/>
          <a:lstStyle/>
          <a:p>
            <a:fld id="{D51AF203-0593-43E4-AE6F-97A65835B9F0}"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12202749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MX"/>
          </a:p>
        </p:txBody>
      </p:sp>
      <p:sp>
        <p:nvSpPr>
          <p:cNvPr id="3" name="2 Marcador de fecha"/>
          <p:cNvSpPr>
            <a:spLocks noGrp="1"/>
          </p:cNvSpPr>
          <p:nvPr>
            <p:ph type="dt" sz="half" idx="10"/>
          </p:nvPr>
        </p:nvSpPr>
        <p:spPr/>
        <p:txBody>
          <a:bodyPr/>
          <a:lstStyle/>
          <a:p>
            <a:fld id="{2ED32AAA-EA32-4865-938E-3E0A7D7FD945}" type="datetimeFigureOut">
              <a:rPr lang="es-MX" smtClean="0">
                <a:solidFill>
                  <a:prstClr val="black">
                    <a:tint val="75000"/>
                  </a:prstClr>
                </a:solidFill>
              </a:rPr>
              <a:pPr/>
              <a:t>16/12/2014</a:t>
            </a:fld>
            <a:endParaRPr lang="es-MX">
              <a:solidFill>
                <a:prstClr val="black">
                  <a:tint val="75000"/>
                </a:prstClr>
              </a:solidFill>
            </a:endParaRPr>
          </a:p>
        </p:txBody>
      </p:sp>
      <p:sp>
        <p:nvSpPr>
          <p:cNvPr id="4" name="3 Marcador de pie de página"/>
          <p:cNvSpPr>
            <a:spLocks noGrp="1"/>
          </p:cNvSpPr>
          <p:nvPr>
            <p:ph type="ftr" sz="quarter" idx="11"/>
          </p:nvPr>
        </p:nvSpPr>
        <p:spPr/>
        <p:txBody>
          <a:bodyPr/>
          <a:lstStyle/>
          <a:p>
            <a:endParaRPr lang="es-MX">
              <a:solidFill>
                <a:prstClr val="black">
                  <a:tint val="75000"/>
                </a:prstClr>
              </a:solidFill>
            </a:endParaRPr>
          </a:p>
        </p:txBody>
      </p:sp>
      <p:sp>
        <p:nvSpPr>
          <p:cNvPr id="5" name="4 Marcador de número de diapositiva"/>
          <p:cNvSpPr>
            <a:spLocks noGrp="1"/>
          </p:cNvSpPr>
          <p:nvPr>
            <p:ph type="sldNum" sz="quarter" idx="12"/>
          </p:nvPr>
        </p:nvSpPr>
        <p:spPr/>
        <p:txBody>
          <a:bodyPr/>
          <a:lstStyle/>
          <a:p>
            <a:fld id="{D51AF203-0593-43E4-AE6F-97A65835B9F0}"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423445894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2ED32AAA-EA32-4865-938E-3E0A7D7FD945}" type="datetimeFigureOut">
              <a:rPr lang="es-MX" smtClean="0">
                <a:solidFill>
                  <a:prstClr val="black">
                    <a:tint val="75000"/>
                  </a:prstClr>
                </a:solidFill>
              </a:rPr>
              <a:pPr/>
              <a:t>16/12/2014</a:t>
            </a:fld>
            <a:endParaRPr lang="es-MX">
              <a:solidFill>
                <a:prstClr val="black">
                  <a:tint val="75000"/>
                </a:prstClr>
              </a:solidFill>
            </a:endParaRPr>
          </a:p>
        </p:txBody>
      </p:sp>
      <p:sp>
        <p:nvSpPr>
          <p:cNvPr id="3" name="2 Marcador de pie de página"/>
          <p:cNvSpPr>
            <a:spLocks noGrp="1"/>
          </p:cNvSpPr>
          <p:nvPr>
            <p:ph type="ftr" sz="quarter" idx="11"/>
          </p:nvPr>
        </p:nvSpPr>
        <p:spPr/>
        <p:txBody>
          <a:bodyPr/>
          <a:lstStyle/>
          <a:p>
            <a:endParaRPr lang="es-MX">
              <a:solidFill>
                <a:prstClr val="black">
                  <a:tint val="75000"/>
                </a:prstClr>
              </a:solidFill>
            </a:endParaRPr>
          </a:p>
        </p:txBody>
      </p:sp>
      <p:sp>
        <p:nvSpPr>
          <p:cNvPr id="4" name="3 Marcador de número de diapositiva"/>
          <p:cNvSpPr>
            <a:spLocks noGrp="1"/>
          </p:cNvSpPr>
          <p:nvPr>
            <p:ph type="sldNum" sz="quarter" idx="12"/>
          </p:nvPr>
        </p:nvSpPr>
        <p:spPr/>
        <p:txBody>
          <a:bodyPr/>
          <a:lstStyle/>
          <a:p>
            <a:fld id="{D51AF203-0593-43E4-AE6F-97A65835B9F0}"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12244361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smtClean="0"/>
              <a:t>Haga clic para modificar el estilo de título del patrón</a:t>
            </a:r>
            <a:endParaRPr lang="es-MX"/>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2ED32AAA-EA32-4865-938E-3E0A7D7FD945}" type="datetimeFigureOut">
              <a:rPr lang="es-MX" smtClean="0">
                <a:solidFill>
                  <a:prstClr val="black">
                    <a:tint val="75000"/>
                  </a:prstClr>
                </a:solidFill>
              </a:rPr>
              <a:pPr/>
              <a:t>16/12/2014</a:t>
            </a:fld>
            <a:endParaRPr lang="es-MX">
              <a:solidFill>
                <a:prstClr val="black">
                  <a:tint val="75000"/>
                </a:prstClr>
              </a:solidFill>
            </a:endParaRPr>
          </a:p>
        </p:txBody>
      </p:sp>
      <p:sp>
        <p:nvSpPr>
          <p:cNvPr id="6" name="5 Marcador de pie de página"/>
          <p:cNvSpPr>
            <a:spLocks noGrp="1"/>
          </p:cNvSpPr>
          <p:nvPr>
            <p:ph type="ftr" sz="quarter" idx="11"/>
          </p:nvPr>
        </p:nvSpPr>
        <p:spPr/>
        <p:txBody>
          <a:bodyPr/>
          <a:lstStyle/>
          <a:p>
            <a:endParaRPr lang="es-MX">
              <a:solidFill>
                <a:prstClr val="black">
                  <a:tint val="75000"/>
                </a:prstClr>
              </a:solidFill>
            </a:endParaRPr>
          </a:p>
        </p:txBody>
      </p:sp>
      <p:sp>
        <p:nvSpPr>
          <p:cNvPr id="7" name="6 Marcador de número de diapositiva"/>
          <p:cNvSpPr>
            <a:spLocks noGrp="1"/>
          </p:cNvSpPr>
          <p:nvPr>
            <p:ph type="sldNum" sz="quarter" idx="12"/>
          </p:nvPr>
        </p:nvSpPr>
        <p:spPr/>
        <p:txBody>
          <a:bodyPr/>
          <a:lstStyle/>
          <a:p>
            <a:fld id="{D51AF203-0593-43E4-AE6F-97A65835B9F0}"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13345770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MX"/>
          </a:p>
        </p:txBody>
      </p:sp>
      <p:sp>
        <p:nvSpPr>
          <p:cNvPr id="3" name="2 Marcador de contenido"/>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fecha"/>
          <p:cNvSpPr>
            <a:spLocks noGrp="1"/>
          </p:cNvSpPr>
          <p:nvPr>
            <p:ph type="dt" sz="half" idx="10"/>
          </p:nvPr>
        </p:nvSpPr>
        <p:spPr/>
        <p:txBody>
          <a:bodyPr/>
          <a:lstStyle/>
          <a:p>
            <a:fld id="{8D3CAC0A-D24D-460B-A20B-1CC01824759B}" type="datetimeFigureOut">
              <a:rPr lang="es-MX" smtClean="0"/>
              <a:t>16/12/2014</a:t>
            </a:fld>
            <a:endParaRPr lang="es-MX"/>
          </a:p>
        </p:txBody>
      </p:sp>
      <p:sp>
        <p:nvSpPr>
          <p:cNvPr id="5" name="4 Marcador de pie de página"/>
          <p:cNvSpPr>
            <a:spLocks noGrp="1"/>
          </p:cNvSpPr>
          <p:nvPr>
            <p:ph type="ftr" sz="quarter" idx="11"/>
          </p:nvPr>
        </p:nvSpPr>
        <p:spPr/>
        <p:txBody>
          <a:bodyPr/>
          <a:lstStyle/>
          <a:p>
            <a:endParaRPr lang="es-MX"/>
          </a:p>
        </p:txBody>
      </p:sp>
      <p:sp>
        <p:nvSpPr>
          <p:cNvPr id="6" name="5 Marcador de número de diapositiva"/>
          <p:cNvSpPr>
            <a:spLocks noGrp="1"/>
          </p:cNvSpPr>
          <p:nvPr>
            <p:ph type="sldNum" sz="quarter" idx="12"/>
          </p:nvPr>
        </p:nvSpPr>
        <p:spPr/>
        <p:txBody>
          <a:bodyPr/>
          <a:lstStyle/>
          <a:p>
            <a:fld id="{AA26503B-DAD2-442A-BA3A-54A0AB8897EB}" type="slidenum">
              <a:rPr lang="es-MX" smtClean="0"/>
              <a:t>‹Nº›</a:t>
            </a:fld>
            <a:endParaRPr lang="es-MX"/>
          </a:p>
        </p:txBody>
      </p:sp>
    </p:spTree>
    <p:extLst>
      <p:ext uri="{BB962C8B-B14F-4D97-AF65-F5344CB8AC3E}">
        <p14:creationId xmlns:p14="http://schemas.microsoft.com/office/powerpoint/2010/main" val="37510622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smtClean="0"/>
              <a:t>Haga clic para modificar el estilo de título del patrón</a:t>
            </a:r>
            <a:endParaRPr lang="es-MX"/>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2ED32AAA-EA32-4865-938E-3E0A7D7FD945}" type="datetimeFigureOut">
              <a:rPr lang="es-MX" smtClean="0">
                <a:solidFill>
                  <a:prstClr val="black">
                    <a:tint val="75000"/>
                  </a:prstClr>
                </a:solidFill>
              </a:rPr>
              <a:pPr/>
              <a:t>16/12/2014</a:t>
            </a:fld>
            <a:endParaRPr lang="es-MX">
              <a:solidFill>
                <a:prstClr val="black">
                  <a:tint val="75000"/>
                </a:prstClr>
              </a:solidFill>
            </a:endParaRPr>
          </a:p>
        </p:txBody>
      </p:sp>
      <p:sp>
        <p:nvSpPr>
          <p:cNvPr id="6" name="5 Marcador de pie de página"/>
          <p:cNvSpPr>
            <a:spLocks noGrp="1"/>
          </p:cNvSpPr>
          <p:nvPr>
            <p:ph type="ftr" sz="quarter" idx="11"/>
          </p:nvPr>
        </p:nvSpPr>
        <p:spPr/>
        <p:txBody>
          <a:bodyPr/>
          <a:lstStyle/>
          <a:p>
            <a:endParaRPr lang="es-MX">
              <a:solidFill>
                <a:prstClr val="black">
                  <a:tint val="75000"/>
                </a:prstClr>
              </a:solidFill>
            </a:endParaRPr>
          </a:p>
        </p:txBody>
      </p:sp>
      <p:sp>
        <p:nvSpPr>
          <p:cNvPr id="7" name="6 Marcador de número de diapositiva"/>
          <p:cNvSpPr>
            <a:spLocks noGrp="1"/>
          </p:cNvSpPr>
          <p:nvPr>
            <p:ph type="sldNum" sz="quarter" idx="12"/>
          </p:nvPr>
        </p:nvSpPr>
        <p:spPr/>
        <p:txBody>
          <a:bodyPr/>
          <a:lstStyle/>
          <a:p>
            <a:fld id="{D51AF203-0593-43E4-AE6F-97A65835B9F0}"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268733051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MX"/>
          </a:p>
        </p:txBody>
      </p:sp>
      <p:sp>
        <p:nvSpPr>
          <p:cNvPr id="3" name="2 Marcador de texto vertical"/>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fecha"/>
          <p:cNvSpPr>
            <a:spLocks noGrp="1"/>
          </p:cNvSpPr>
          <p:nvPr>
            <p:ph type="dt" sz="half" idx="10"/>
          </p:nvPr>
        </p:nvSpPr>
        <p:spPr/>
        <p:txBody>
          <a:bodyPr/>
          <a:lstStyle/>
          <a:p>
            <a:fld id="{2ED32AAA-EA32-4865-938E-3E0A7D7FD945}" type="datetimeFigureOut">
              <a:rPr lang="es-MX" smtClean="0">
                <a:solidFill>
                  <a:prstClr val="black">
                    <a:tint val="75000"/>
                  </a:prstClr>
                </a:solidFill>
              </a:rPr>
              <a:pPr/>
              <a:t>16/12/2014</a:t>
            </a:fld>
            <a:endParaRPr lang="es-MX">
              <a:solidFill>
                <a:prstClr val="black">
                  <a:tint val="75000"/>
                </a:prstClr>
              </a:solidFill>
            </a:endParaRPr>
          </a:p>
        </p:txBody>
      </p:sp>
      <p:sp>
        <p:nvSpPr>
          <p:cNvPr id="5" name="4 Marcador de pie de página"/>
          <p:cNvSpPr>
            <a:spLocks noGrp="1"/>
          </p:cNvSpPr>
          <p:nvPr>
            <p:ph type="ftr" sz="quarter" idx="11"/>
          </p:nvPr>
        </p:nvSpPr>
        <p:spPr/>
        <p:txBody>
          <a:bodyPr/>
          <a:lstStyle/>
          <a:p>
            <a:endParaRPr lang="es-MX">
              <a:solidFill>
                <a:prstClr val="black">
                  <a:tint val="75000"/>
                </a:prstClr>
              </a:solidFill>
            </a:endParaRPr>
          </a:p>
        </p:txBody>
      </p:sp>
      <p:sp>
        <p:nvSpPr>
          <p:cNvPr id="6" name="5 Marcador de número de diapositiva"/>
          <p:cNvSpPr>
            <a:spLocks noGrp="1"/>
          </p:cNvSpPr>
          <p:nvPr>
            <p:ph type="sldNum" sz="quarter" idx="12"/>
          </p:nvPr>
        </p:nvSpPr>
        <p:spPr/>
        <p:txBody>
          <a:bodyPr/>
          <a:lstStyle/>
          <a:p>
            <a:fld id="{D51AF203-0593-43E4-AE6F-97A65835B9F0}"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2824504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smtClean="0"/>
              <a:t>Haga clic para modificar el estilo de título del patrón</a:t>
            </a:r>
            <a:endParaRPr lang="es-MX"/>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fecha"/>
          <p:cNvSpPr>
            <a:spLocks noGrp="1"/>
          </p:cNvSpPr>
          <p:nvPr>
            <p:ph type="dt" sz="half" idx="10"/>
          </p:nvPr>
        </p:nvSpPr>
        <p:spPr/>
        <p:txBody>
          <a:bodyPr/>
          <a:lstStyle/>
          <a:p>
            <a:fld id="{2ED32AAA-EA32-4865-938E-3E0A7D7FD945}" type="datetimeFigureOut">
              <a:rPr lang="es-MX" smtClean="0">
                <a:solidFill>
                  <a:prstClr val="black">
                    <a:tint val="75000"/>
                  </a:prstClr>
                </a:solidFill>
              </a:rPr>
              <a:pPr/>
              <a:t>16/12/2014</a:t>
            </a:fld>
            <a:endParaRPr lang="es-MX">
              <a:solidFill>
                <a:prstClr val="black">
                  <a:tint val="75000"/>
                </a:prstClr>
              </a:solidFill>
            </a:endParaRPr>
          </a:p>
        </p:txBody>
      </p:sp>
      <p:sp>
        <p:nvSpPr>
          <p:cNvPr id="5" name="4 Marcador de pie de página"/>
          <p:cNvSpPr>
            <a:spLocks noGrp="1"/>
          </p:cNvSpPr>
          <p:nvPr>
            <p:ph type="ftr" sz="quarter" idx="11"/>
          </p:nvPr>
        </p:nvSpPr>
        <p:spPr/>
        <p:txBody>
          <a:bodyPr/>
          <a:lstStyle/>
          <a:p>
            <a:endParaRPr lang="es-MX">
              <a:solidFill>
                <a:prstClr val="black">
                  <a:tint val="75000"/>
                </a:prstClr>
              </a:solidFill>
            </a:endParaRPr>
          </a:p>
        </p:txBody>
      </p:sp>
      <p:sp>
        <p:nvSpPr>
          <p:cNvPr id="6" name="5 Marcador de número de diapositiva"/>
          <p:cNvSpPr>
            <a:spLocks noGrp="1"/>
          </p:cNvSpPr>
          <p:nvPr>
            <p:ph type="sldNum" sz="quarter" idx="12"/>
          </p:nvPr>
        </p:nvSpPr>
        <p:spPr/>
        <p:txBody>
          <a:bodyPr/>
          <a:lstStyle/>
          <a:p>
            <a:fld id="{D51AF203-0593-43E4-AE6F-97A65835B9F0}"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36971799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smtClean="0"/>
              <a:t>Haga clic para modificar el estilo de título del patrón</a:t>
            </a:r>
            <a:endParaRPr lang="es-MX"/>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s-MX"/>
          </a:p>
        </p:txBody>
      </p:sp>
      <p:sp>
        <p:nvSpPr>
          <p:cNvPr id="4" name="3 Marcador de fecha"/>
          <p:cNvSpPr>
            <a:spLocks noGrp="1"/>
          </p:cNvSpPr>
          <p:nvPr>
            <p:ph type="dt" sz="half" idx="10"/>
          </p:nvPr>
        </p:nvSpPr>
        <p:spPr/>
        <p:txBody>
          <a:bodyPr/>
          <a:lstStyle/>
          <a:p>
            <a:fld id="{8D3CAC0A-D24D-460B-A20B-1CC01824759B}" type="datetimeFigureOut">
              <a:rPr lang="es-MX" smtClean="0">
                <a:solidFill>
                  <a:prstClr val="black">
                    <a:tint val="75000"/>
                  </a:prstClr>
                </a:solidFill>
              </a:rPr>
              <a:pPr/>
              <a:t>16/12/2014</a:t>
            </a:fld>
            <a:endParaRPr lang="es-MX">
              <a:solidFill>
                <a:prstClr val="black">
                  <a:tint val="75000"/>
                </a:prstClr>
              </a:solidFill>
            </a:endParaRPr>
          </a:p>
        </p:txBody>
      </p:sp>
      <p:sp>
        <p:nvSpPr>
          <p:cNvPr id="5" name="4 Marcador de pie de página"/>
          <p:cNvSpPr>
            <a:spLocks noGrp="1"/>
          </p:cNvSpPr>
          <p:nvPr>
            <p:ph type="ftr" sz="quarter" idx="11"/>
          </p:nvPr>
        </p:nvSpPr>
        <p:spPr/>
        <p:txBody>
          <a:bodyPr/>
          <a:lstStyle/>
          <a:p>
            <a:endParaRPr lang="es-MX">
              <a:solidFill>
                <a:prstClr val="black">
                  <a:tint val="75000"/>
                </a:prstClr>
              </a:solidFill>
            </a:endParaRPr>
          </a:p>
        </p:txBody>
      </p:sp>
      <p:sp>
        <p:nvSpPr>
          <p:cNvPr id="6" name="5 Marcador de número de diapositiva"/>
          <p:cNvSpPr>
            <a:spLocks noGrp="1"/>
          </p:cNvSpPr>
          <p:nvPr>
            <p:ph type="sldNum" sz="quarter" idx="12"/>
          </p:nvPr>
        </p:nvSpPr>
        <p:spPr/>
        <p:txBody>
          <a:bodyPr/>
          <a:lstStyle/>
          <a:p>
            <a:fld id="{AA26503B-DAD2-442A-BA3A-54A0AB8897EB}"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413900960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MX"/>
          </a:p>
        </p:txBody>
      </p:sp>
      <p:sp>
        <p:nvSpPr>
          <p:cNvPr id="3" name="2 Marcador de contenido"/>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fecha"/>
          <p:cNvSpPr>
            <a:spLocks noGrp="1"/>
          </p:cNvSpPr>
          <p:nvPr>
            <p:ph type="dt" sz="half" idx="10"/>
          </p:nvPr>
        </p:nvSpPr>
        <p:spPr/>
        <p:txBody>
          <a:bodyPr/>
          <a:lstStyle/>
          <a:p>
            <a:fld id="{8D3CAC0A-D24D-460B-A20B-1CC01824759B}" type="datetimeFigureOut">
              <a:rPr lang="es-MX" smtClean="0">
                <a:solidFill>
                  <a:prstClr val="black">
                    <a:tint val="75000"/>
                  </a:prstClr>
                </a:solidFill>
              </a:rPr>
              <a:pPr/>
              <a:t>16/12/2014</a:t>
            </a:fld>
            <a:endParaRPr lang="es-MX">
              <a:solidFill>
                <a:prstClr val="black">
                  <a:tint val="75000"/>
                </a:prstClr>
              </a:solidFill>
            </a:endParaRPr>
          </a:p>
        </p:txBody>
      </p:sp>
      <p:sp>
        <p:nvSpPr>
          <p:cNvPr id="5" name="4 Marcador de pie de página"/>
          <p:cNvSpPr>
            <a:spLocks noGrp="1"/>
          </p:cNvSpPr>
          <p:nvPr>
            <p:ph type="ftr" sz="quarter" idx="11"/>
          </p:nvPr>
        </p:nvSpPr>
        <p:spPr/>
        <p:txBody>
          <a:bodyPr/>
          <a:lstStyle/>
          <a:p>
            <a:endParaRPr lang="es-MX">
              <a:solidFill>
                <a:prstClr val="black">
                  <a:tint val="75000"/>
                </a:prstClr>
              </a:solidFill>
            </a:endParaRPr>
          </a:p>
        </p:txBody>
      </p:sp>
      <p:sp>
        <p:nvSpPr>
          <p:cNvPr id="6" name="5 Marcador de número de diapositiva"/>
          <p:cNvSpPr>
            <a:spLocks noGrp="1"/>
          </p:cNvSpPr>
          <p:nvPr>
            <p:ph type="sldNum" sz="quarter" idx="12"/>
          </p:nvPr>
        </p:nvSpPr>
        <p:spPr/>
        <p:txBody>
          <a:bodyPr/>
          <a:lstStyle/>
          <a:p>
            <a:fld id="{AA26503B-DAD2-442A-BA3A-54A0AB8897EB}"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128139322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smtClean="0"/>
              <a:t>Haga clic para modificar el estilo de título del patrón</a:t>
            </a:r>
            <a:endParaRPr lang="es-MX"/>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3 Marcador de fecha"/>
          <p:cNvSpPr>
            <a:spLocks noGrp="1"/>
          </p:cNvSpPr>
          <p:nvPr>
            <p:ph type="dt" sz="half" idx="10"/>
          </p:nvPr>
        </p:nvSpPr>
        <p:spPr/>
        <p:txBody>
          <a:bodyPr/>
          <a:lstStyle/>
          <a:p>
            <a:fld id="{8D3CAC0A-D24D-460B-A20B-1CC01824759B}" type="datetimeFigureOut">
              <a:rPr lang="es-MX" smtClean="0">
                <a:solidFill>
                  <a:prstClr val="black">
                    <a:tint val="75000"/>
                  </a:prstClr>
                </a:solidFill>
              </a:rPr>
              <a:pPr/>
              <a:t>16/12/2014</a:t>
            </a:fld>
            <a:endParaRPr lang="es-MX">
              <a:solidFill>
                <a:prstClr val="black">
                  <a:tint val="75000"/>
                </a:prstClr>
              </a:solidFill>
            </a:endParaRPr>
          </a:p>
        </p:txBody>
      </p:sp>
      <p:sp>
        <p:nvSpPr>
          <p:cNvPr id="5" name="4 Marcador de pie de página"/>
          <p:cNvSpPr>
            <a:spLocks noGrp="1"/>
          </p:cNvSpPr>
          <p:nvPr>
            <p:ph type="ftr" sz="quarter" idx="11"/>
          </p:nvPr>
        </p:nvSpPr>
        <p:spPr/>
        <p:txBody>
          <a:bodyPr/>
          <a:lstStyle/>
          <a:p>
            <a:endParaRPr lang="es-MX">
              <a:solidFill>
                <a:prstClr val="black">
                  <a:tint val="75000"/>
                </a:prstClr>
              </a:solidFill>
            </a:endParaRPr>
          </a:p>
        </p:txBody>
      </p:sp>
      <p:sp>
        <p:nvSpPr>
          <p:cNvPr id="6" name="5 Marcador de número de diapositiva"/>
          <p:cNvSpPr>
            <a:spLocks noGrp="1"/>
          </p:cNvSpPr>
          <p:nvPr>
            <p:ph type="sldNum" sz="quarter" idx="12"/>
          </p:nvPr>
        </p:nvSpPr>
        <p:spPr/>
        <p:txBody>
          <a:bodyPr/>
          <a:lstStyle/>
          <a:p>
            <a:fld id="{AA26503B-DAD2-442A-BA3A-54A0AB8897EB}"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101404158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MX"/>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5" name="4 Marcador de fecha"/>
          <p:cNvSpPr>
            <a:spLocks noGrp="1"/>
          </p:cNvSpPr>
          <p:nvPr>
            <p:ph type="dt" sz="half" idx="10"/>
          </p:nvPr>
        </p:nvSpPr>
        <p:spPr/>
        <p:txBody>
          <a:bodyPr/>
          <a:lstStyle/>
          <a:p>
            <a:fld id="{8D3CAC0A-D24D-460B-A20B-1CC01824759B}" type="datetimeFigureOut">
              <a:rPr lang="es-MX" smtClean="0">
                <a:solidFill>
                  <a:prstClr val="black">
                    <a:tint val="75000"/>
                  </a:prstClr>
                </a:solidFill>
              </a:rPr>
              <a:pPr/>
              <a:t>16/12/2014</a:t>
            </a:fld>
            <a:endParaRPr lang="es-MX">
              <a:solidFill>
                <a:prstClr val="black">
                  <a:tint val="75000"/>
                </a:prstClr>
              </a:solidFill>
            </a:endParaRPr>
          </a:p>
        </p:txBody>
      </p:sp>
      <p:sp>
        <p:nvSpPr>
          <p:cNvPr id="6" name="5 Marcador de pie de página"/>
          <p:cNvSpPr>
            <a:spLocks noGrp="1"/>
          </p:cNvSpPr>
          <p:nvPr>
            <p:ph type="ftr" sz="quarter" idx="11"/>
          </p:nvPr>
        </p:nvSpPr>
        <p:spPr/>
        <p:txBody>
          <a:bodyPr/>
          <a:lstStyle/>
          <a:p>
            <a:endParaRPr lang="es-MX">
              <a:solidFill>
                <a:prstClr val="black">
                  <a:tint val="75000"/>
                </a:prstClr>
              </a:solidFill>
            </a:endParaRPr>
          </a:p>
        </p:txBody>
      </p:sp>
      <p:sp>
        <p:nvSpPr>
          <p:cNvPr id="7" name="6 Marcador de número de diapositiva"/>
          <p:cNvSpPr>
            <a:spLocks noGrp="1"/>
          </p:cNvSpPr>
          <p:nvPr>
            <p:ph type="sldNum" sz="quarter" idx="12"/>
          </p:nvPr>
        </p:nvSpPr>
        <p:spPr/>
        <p:txBody>
          <a:bodyPr/>
          <a:lstStyle/>
          <a:p>
            <a:fld id="{AA26503B-DAD2-442A-BA3A-54A0AB8897EB}"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7928413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smtClean="0"/>
              <a:t>Haga clic para modificar el estilo de título del patrón</a:t>
            </a:r>
            <a:endParaRPr lang="es-MX"/>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7" name="6 Marcador de fecha"/>
          <p:cNvSpPr>
            <a:spLocks noGrp="1"/>
          </p:cNvSpPr>
          <p:nvPr>
            <p:ph type="dt" sz="half" idx="10"/>
          </p:nvPr>
        </p:nvSpPr>
        <p:spPr/>
        <p:txBody>
          <a:bodyPr/>
          <a:lstStyle/>
          <a:p>
            <a:fld id="{8D3CAC0A-D24D-460B-A20B-1CC01824759B}" type="datetimeFigureOut">
              <a:rPr lang="es-MX" smtClean="0">
                <a:solidFill>
                  <a:prstClr val="black">
                    <a:tint val="75000"/>
                  </a:prstClr>
                </a:solidFill>
              </a:rPr>
              <a:pPr/>
              <a:t>16/12/2014</a:t>
            </a:fld>
            <a:endParaRPr lang="es-MX">
              <a:solidFill>
                <a:prstClr val="black">
                  <a:tint val="75000"/>
                </a:prstClr>
              </a:solidFill>
            </a:endParaRPr>
          </a:p>
        </p:txBody>
      </p:sp>
      <p:sp>
        <p:nvSpPr>
          <p:cNvPr id="8" name="7 Marcador de pie de página"/>
          <p:cNvSpPr>
            <a:spLocks noGrp="1"/>
          </p:cNvSpPr>
          <p:nvPr>
            <p:ph type="ftr" sz="quarter" idx="11"/>
          </p:nvPr>
        </p:nvSpPr>
        <p:spPr/>
        <p:txBody>
          <a:bodyPr/>
          <a:lstStyle/>
          <a:p>
            <a:endParaRPr lang="es-MX">
              <a:solidFill>
                <a:prstClr val="black">
                  <a:tint val="75000"/>
                </a:prstClr>
              </a:solidFill>
            </a:endParaRPr>
          </a:p>
        </p:txBody>
      </p:sp>
      <p:sp>
        <p:nvSpPr>
          <p:cNvPr id="9" name="8 Marcador de número de diapositiva"/>
          <p:cNvSpPr>
            <a:spLocks noGrp="1"/>
          </p:cNvSpPr>
          <p:nvPr>
            <p:ph type="sldNum" sz="quarter" idx="12"/>
          </p:nvPr>
        </p:nvSpPr>
        <p:spPr/>
        <p:txBody>
          <a:bodyPr/>
          <a:lstStyle/>
          <a:p>
            <a:fld id="{AA26503B-DAD2-442A-BA3A-54A0AB8897EB}"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18719150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MX"/>
          </a:p>
        </p:txBody>
      </p:sp>
      <p:sp>
        <p:nvSpPr>
          <p:cNvPr id="3" name="2 Marcador de fecha"/>
          <p:cNvSpPr>
            <a:spLocks noGrp="1"/>
          </p:cNvSpPr>
          <p:nvPr>
            <p:ph type="dt" sz="half" idx="10"/>
          </p:nvPr>
        </p:nvSpPr>
        <p:spPr/>
        <p:txBody>
          <a:bodyPr/>
          <a:lstStyle/>
          <a:p>
            <a:fld id="{8D3CAC0A-D24D-460B-A20B-1CC01824759B}" type="datetimeFigureOut">
              <a:rPr lang="es-MX" smtClean="0">
                <a:solidFill>
                  <a:prstClr val="black">
                    <a:tint val="75000"/>
                  </a:prstClr>
                </a:solidFill>
              </a:rPr>
              <a:pPr/>
              <a:t>16/12/2014</a:t>
            </a:fld>
            <a:endParaRPr lang="es-MX">
              <a:solidFill>
                <a:prstClr val="black">
                  <a:tint val="75000"/>
                </a:prstClr>
              </a:solidFill>
            </a:endParaRPr>
          </a:p>
        </p:txBody>
      </p:sp>
      <p:sp>
        <p:nvSpPr>
          <p:cNvPr id="4" name="3 Marcador de pie de página"/>
          <p:cNvSpPr>
            <a:spLocks noGrp="1"/>
          </p:cNvSpPr>
          <p:nvPr>
            <p:ph type="ftr" sz="quarter" idx="11"/>
          </p:nvPr>
        </p:nvSpPr>
        <p:spPr/>
        <p:txBody>
          <a:bodyPr/>
          <a:lstStyle/>
          <a:p>
            <a:endParaRPr lang="es-MX">
              <a:solidFill>
                <a:prstClr val="black">
                  <a:tint val="75000"/>
                </a:prstClr>
              </a:solidFill>
            </a:endParaRPr>
          </a:p>
        </p:txBody>
      </p:sp>
      <p:sp>
        <p:nvSpPr>
          <p:cNvPr id="5" name="4 Marcador de número de diapositiva"/>
          <p:cNvSpPr>
            <a:spLocks noGrp="1"/>
          </p:cNvSpPr>
          <p:nvPr>
            <p:ph type="sldNum" sz="quarter" idx="12"/>
          </p:nvPr>
        </p:nvSpPr>
        <p:spPr/>
        <p:txBody>
          <a:bodyPr/>
          <a:lstStyle/>
          <a:p>
            <a:fld id="{AA26503B-DAD2-442A-BA3A-54A0AB8897EB}"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308166463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8D3CAC0A-D24D-460B-A20B-1CC01824759B}" type="datetimeFigureOut">
              <a:rPr lang="es-MX" smtClean="0">
                <a:solidFill>
                  <a:prstClr val="black">
                    <a:tint val="75000"/>
                  </a:prstClr>
                </a:solidFill>
              </a:rPr>
              <a:pPr/>
              <a:t>16/12/2014</a:t>
            </a:fld>
            <a:endParaRPr lang="es-MX">
              <a:solidFill>
                <a:prstClr val="black">
                  <a:tint val="75000"/>
                </a:prstClr>
              </a:solidFill>
            </a:endParaRPr>
          </a:p>
        </p:txBody>
      </p:sp>
      <p:sp>
        <p:nvSpPr>
          <p:cNvPr id="3" name="2 Marcador de pie de página"/>
          <p:cNvSpPr>
            <a:spLocks noGrp="1"/>
          </p:cNvSpPr>
          <p:nvPr>
            <p:ph type="ftr" sz="quarter" idx="11"/>
          </p:nvPr>
        </p:nvSpPr>
        <p:spPr/>
        <p:txBody>
          <a:bodyPr/>
          <a:lstStyle/>
          <a:p>
            <a:endParaRPr lang="es-MX">
              <a:solidFill>
                <a:prstClr val="black">
                  <a:tint val="75000"/>
                </a:prstClr>
              </a:solidFill>
            </a:endParaRPr>
          </a:p>
        </p:txBody>
      </p:sp>
      <p:sp>
        <p:nvSpPr>
          <p:cNvPr id="4" name="3 Marcador de número de diapositiva"/>
          <p:cNvSpPr>
            <a:spLocks noGrp="1"/>
          </p:cNvSpPr>
          <p:nvPr>
            <p:ph type="sldNum" sz="quarter" idx="12"/>
          </p:nvPr>
        </p:nvSpPr>
        <p:spPr/>
        <p:txBody>
          <a:bodyPr/>
          <a:lstStyle/>
          <a:p>
            <a:fld id="{AA26503B-DAD2-442A-BA3A-54A0AB8897EB}"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21673201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smtClean="0"/>
              <a:t>Haga clic para modificar el estilo de título del patrón</a:t>
            </a:r>
            <a:endParaRPr lang="es-MX"/>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3 Marcador de fecha"/>
          <p:cNvSpPr>
            <a:spLocks noGrp="1"/>
          </p:cNvSpPr>
          <p:nvPr>
            <p:ph type="dt" sz="half" idx="10"/>
          </p:nvPr>
        </p:nvSpPr>
        <p:spPr/>
        <p:txBody>
          <a:bodyPr/>
          <a:lstStyle/>
          <a:p>
            <a:fld id="{8D3CAC0A-D24D-460B-A20B-1CC01824759B}" type="datetimeFigureOut">
              <a:rPr lang="es-MX" smtClean="0"/>
              <a:t>16/12/2014</a:t>
            </a:fld>
            <a:endParaRPr lang="es-MX"/>
          </a:p>
        </p:txBody>
      </p:sp>
      <p:sp>
        <p:nvSpPr>
          <p:cNvPr id="5" name="4 Marcador de pie de página"/>
          <p:cNvSpPr>
            <a:spLocks noGrp="1"/>
          </p:cNvSpPr>
          <p:nvPr>
            <p:ph type="ftr" sz="quarter" idx="11"/>
          </p:nvPr>
        </p:nvSpPr>
        <p:spPr/>
        <p:txBody>
          <a:bodyPr/>
          <a:lstStyle/>
          <a:p>
            <a:endParaRPr lang="es-MX"/>
          </a:p>
        </p:txBody>
      </p:sp>
      <p:sp>
        <p:nvSpPr>
          <p:cNvPr id="6" name="5 Marcador de número de diapositiva"/>
          <p:cNvSpPr>
            <a:spLocks noGrp="1"/>
          </p:cNvSpPr>
          <p:nvPr>
            <p:ph type="sldNum" sz="quarter" idx="12"/>
          </p:nvPr>
        </p:nvSpPr>
        <p:spPr/>
        <p:txBody>
          <a:bodyPr/>
          <a:lstStyle/>
          <a:p>
            <a:fld id="{AA26503B-DAD2-442A-BA3A-54A0AB8897EB}" type="slidenum">
              <a:rPr lang="es-MX" smtClean="0"/>
              <a:t>‹Nº›</a:t>
            </a:fld>
            <a:endParaRPr lang="es-MX"/>
          </a:p>
        </p:txBody>
      </p:sp>
    </p:spTree>
    <p:extLst>
      <p:ext uri="{BB962C8B-B14F-4D97-AF65-F5344CB8AC3E}">
        <p14:creationId xmlns:p14="http://schemas.microsoft.com/office/powerpoint/2010/main" val="141390556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smtClean="0"/>
              <a:t>Haga clic para modificar el estilo de título del patrón</a:t>
            </a:r>
            <a:endParaRPr lang="es-MX"/>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8D3CAC0A-D24D-460B-A20B-1CC01824759B}" type="datetimeFigureOut">
              <a:rPr lang="es-MX" smtClean="0">
                <a:solidFill>
                  <a:prstClr val="black">
                    <a:tint val="75000"/>
                  </a:prstClr>
                </a:solidFill>
              </a:rPr>
              <a:pPr/>
              <a:t>16/12/2014</a:t>
            </a:fld>
            <a:endParaRPr lang="es-MX">
              <a:solidFill>
                <a:prstClr val="black">
                  <a:tint val="75000"/>
                </a:prstClr>
              </a:solidFill>
            </a:endParaRPr>
          </a:p>
        </p:txBody>
      </p:sp>
      <p:sp>
        <p:nvSpPr>
          <p:cNvPr id="6" name="5 Marcador de pie de página"/>
          <p:cNvSpPr>
            <a:spLocks noGrp="1"/>
          </p:cNvSpPr>
          <p:nvPr>
            <p:ph type="ftr" sz="quarter" idx="11"/>
          </p:nvPr>
        </p:nvSpPr>
        <p:spPr/>
        <p:txBody>
          <a:bodyPr/>
          <a:lstStyle/>
          <a:p>
            <a:endParaRPr lang="es-MX">
              <a:solidFill>
                <a:prstClr val="black">
                  <a:tint val="75000"/>
                </a:prstClr>
              </a:solidFill>
            </a:endParaRPr>
          </a:p>
        </p:txBody>
      </p:sp>
      <p:sp>
        <p:nvSpPr>
          <p:cNvPr id="7" name="6 Marcador de número de diapositiva"/>
          <p:cNvSpPr>
            <a:spLocks noGrp="1"/>
          </p:cNvSpPr>
          <p:nvPr>
            <p:ph type="sldNum" sz="quarter" idx="12"/>
          </p:nvPr>
        </p:nvSpPr>
        <p:spPr/>
        <p:txBody>
          <a:bodyPr/>
          <a:lstStyle/>
          <a:p>
            <a:fld id="{AA26503B-DAD2-442A-BA3A-54A0AB8897EB}"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113555341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smtClean="0"/>
              <a:t>Haga clic para modificar el estilo de título del patrón</a:t>
            </a:r>
            <a:endParaRPr lang="es-MX"/>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8D3CAC0A-D24D-460B-A20B-1CC01824759B}" type="datetimeFigureOut">
              <a:rPr lang="es-MX" smtClean="0">
                <a:solidFill>
                  <a:prstClr val="black">
                    <a:tint val="75000"/>
                  </a:prstClr>
                </a:solidFill>
              </a:rPr>
              <a:pPr/>
              <a:t>16/12/2014</a:t>
            </a:fld>
            <a:endParaRPr lang="es-MX">
              <a:solidFill>
                <a:prstClr val="black">
                  <a:tint val="75000"/>
                </a:prstClr>
              </a:solidFill>
            </a:endParaRPr>
          </a:p>
        </p:txBody>
      </p:sp>
      <p:sp>
        <p:nvSpPr>
          <p:cNvPr id="6" name="5 Marcador de pie de página"/>
          <p:cNvSpPr>
            <a:spLocks noGrp="1"/>
          </p:cNvSpPr>
          <p:nvPr>
            <p:ph type="ftr" sz="quarter" idx="11"/>
          </p:nvPr>
        </p:nvSpPr>
        <p:spPr/>
        <p:txBody>
          <a:bodyPr/>
          <a:lstStyle/>
          <a:p>
            <a:endParaRPr lang="es-MX">
              <a:solidFill>
                <a:prstClr val="black">
                  <a:tint val="75000"/>
                </a:prstClr>
              </a:solidFill>
            </a:endParaRPr>
          </a:p>
        </p:txBody>
      </p:sp>
      <p:sp>
        <p:nvSpPr>
          <p:cNvPr id="7" name="6 Marcador de número de diapositiva"/>
          <p:cNvSpPr>
            <a:spLocks noGrp="1"/>
          </p:cNvSpPr>
          <p:nvPr>
            <p:ph type="sldNum" sz="quarter" idx="12"/>
          </p:nvPr>
        </p:nvSpPr>
        <p:spPr/>
        <p:txBody>
          <a:bodyPr/>
          <a:lstStyle/>
          <a:p>
            <a:fld id="{AA26503B-DAD2-442A-BA3A-54A0AB8897EB}"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255787833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MX"/>
          </a:p>
        </p:txBody>
      </p:sp>
      <p:sp>
        <p:nvSpPr>
          <p:cNvPr id="3" name="2 Marcador de texto vertical"/>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fecha"/>
          <p:cNvSpPr>
            <a:spLocks noGrp="1"/>
          </p:cNvSpPr>
          <p:nvPr>
            <p:ph type="dt" sz="half" idx="10"/>
          </p:nvPr>
        </p:nvSpPr>
        <p:spPr/>
        <p:txBody>
          <a:bodyPr/>
          <a:lstStyle/>
          <a:p>
            <a:fld id="{8D3CAC0A-D24D-460B-A20B-1CC01824759B}" type="datetimeFigureOut">
              <a:rPr lang="es-MX" smtClean="0">
                <a:solidFill>
                  <a:prstClr val="black">
                    <a:tint val="75000"/>
                  </a:prstClr>
                </a:solidFill>
              </a:rPr>
              <a:pPr/>
              <a:t>16/12/2014</a:t>
            </a:fld>
            <a:endParaRPr lang="es-MX">
              <a:solidFill>
                <a:prstClr val="black">
                  <a:tint val="75000"/>
                </a:prstClr>
              </a:solidFill>
            </a:endParaRPr>
          </a:p>
        </p:txBody>
      </p:sp>
      <p:sp>
        <p:nvSpPr>
          <p:cNvPr id="5" name="4 Marcador de pie de página"/>
          <p:cNvSpPr>
            <a:spLocks noGrp="1"/>
          </p:cNvSpPr>
          <p:nvPr>
            <p:ph type="ftr" sz="quarter" idx="11"/>
          </p:nvPr>
        </p:nvSpPr>
        <p:spPr/>
        <p:txBody>
          <a:bodyPr/>
          <a:lstStyle/>
          <a:p>
            <a:endParaRPr lang="es-MX">
              <a:solidFill>
                <a:prstClr val="black">
                  <a:tint val="75000"/>
                </a:prstClr>
              </a:solidFill>
            </a:endParaRPr>
          </a:p>
        </p:txBody>
      </p:sp>
      <p:sp>
        <p:nvSpPr>
          <p:cNvPr id="6" name="5 Marcador de número de diapositiva"/>
          <p:cNvSpPr>
            <a:spLocks noGrp="1"/>
          </p:cNvSpPr>
          <p:nvPr>
            <p:ph type="sldNum" sz="quarter" idx="12"/>
          </p:nvPr>
        </p:nvSpPr>
        <p:spPr/>
        <p:txBody>
          <a:bodyPr/>
          <a:lstStyle/>
          <a:p>
            <a:fld id="{AA26503B-DAD2-442A-BA3A-54A0AB8897EB}"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242900100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smtClean="0"/>
              <a:t>Haga clic para modificar el estilo de título del patrón</a:t>
            </a:r>
            <a:endParaRPr lang="es-MX"/>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fecha"/>
          <p:cNvSpPr>
            <a:spLocks noGrp="1"/>
          </p:cNvSpPr>
          <p:nvPr>
            <p:ph type="dt" sz="half" idx="10"/>
          </p:nvPr>
        </p:nvSpPr>
        <p:spPr/>
        <p:txBody>
          <a:bodyPr/>
          <a:lstStyle/>
          <a:p>
            <a:fld id="{8D3CAC0A-D24D-460B-A20B-1CC01824759B}" type="datetimeFigureOut">
              <a:rPr lang="es-MX" smtClean="0">
                <a:solidFill>
                  <a:prstClr val="black">
                    <a:tint val="75000"/>
                  </a:prstClr>
                </a:solidFill>
              </a:rPr>
              <a:pPr/>
              <a:t>16/12/2014</a:t>
            </a:fld>
            <a:endParaRPr lang="es-MX">
              <a:solidFill>
                <a:prstClr val="black">
                  <a:tint val="75000"/>
                </a:prstClr>
              </a:solidFill>
            </a:endParaRPr>
          </a:p>
        </p:txBody>
      </p:sp>
      <p:sp>
        <p:nvSpPr>
          <p:cNvPr id="5" name="4 Marcador de pie de página"/>
          <p:cNvSpPr>
            <a:spLocks noGrp="1"/>
          </p:cNvSpPr>
          <p:nvPr>
            <p:ph type="ftr" sz="quarter" idx="11"/>
          </p:nvPr>
        </p:nvSpPr>
        <p:spPr/>
        <p:txBody>
          <a:bodyPr/>
          <a:lstStyle/>
          <a:p>
            <a:endParaRPr lang="es-MX">
              <a:solidFill>
                <a:prstClr val="black">
                  <a:tint val="75000"/>
                </a:prstClr>
              </a:solidFill>
            </a:endParaRPr>
          </a:p>
        </p:txBody>
      </p:sp>
      <p:sp>
        <p:nvSpPr>
          <p:cNvPr id="6" name="5 Marcador de número de diapositiva"/>
          <p:cNvSpPr>
            <a:spLocks noGrp="1"/>
          </p:cNvSpPr>
          <p:nvPr>
            <p:ph type="sldNum" sz="quarter" idx="12"/>
          </p:nvPr>
        </p:nvSpPr>
        <p:spPr/>
        <p:txBody>
          <a:bodyPr/>
          <a:lstStyle/>
          <a:p>
            <a:fld id="{AA26503B-DAD2-442A-BA3A-54A0AB8897EB}"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432124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MX"/>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5" name="4 Marcador de fecha"/>
          <p:cNvSpPr>
            <a:spLocks noGrp="1"/>
          </p:cNvSpPr>
          <p:nvPr>
            <p:ph type="dt" sz="half" idx="10"/>
          </p:nvPr>
        </p:nvSpPr>
        <p:spPr/>
        <p:txBody>
          <a:bodyPr/>
          <a:lstStyle/>
          <a:p>
            <a:fld id="{8D3CAC0A-D24D-460B-A20B-1CC01824759B}" type="datetimeFigureOut">
              <a:rPr lang="es-MX" smtClean="0"/>
              <a:t>16/12/2014</a:t>
            </a:fld>
            <a:endParaRPr lang="es-MX"/>
          </a:p>
        </p:txBody>
      </p:sp>
      <p:sp>
        <p:nvSpPr>
          <p:cNvPr id="6" name="5 Marcador de pie de página"/>
          <p:cNvSpPr>
            <a:spLocks noGrp="1"/>
          </p:cNvSpPr>
          <p:nvPr>
            <p:ph type="ftr" sz="quarter" idx="11"/>
          </p:nvPr>
        </p:nvSpPr>
        <p:spPr/>
        <p:txBody>
          <a:bodyPr/>
          <a:lstStyle/>
          <a:p>
            <a:endParaRPr lang="es-MX"/>
          </a:p>
        </p:txBody>
      </p:sp>
      <p:sp>
        <p:nvSpPr>
          <p:cNvPr id="7" name="6 Marcador de número de diapositiva"/>
          <p:cNvSpPr>
            <a:spLocks noGrp="1"/>
          </p:cNvSpPr>
          <p:nvPr>
            <p:ph type="sldNum" sz="quarter" idx="12"/>
          </p:nvPr>
        </p:nvSpPr>
        <p:spPr/>
        <p:txBody>
          <a:bodyPr/>
          <a:lstStyle/>
          <a:p>
            <a:fld id="{AA26503B-DAD2-442A-BA3A-54A0AB8897EB}" type="slidenum">
              <a:rPr lang="es-MX" smtClean="0"/>
              <a:t>‹Nº›</a:t>
            </a:fld>
            <a:endParaRPr lang="es-MX"/>
          </a:p>
        </p:txBody>
      </p:sp>
    </p:spTree>
    <p:extLst>
      <p:ext uri="{BB962C8B-B14F-4D97-AF65-F5344CB8AC3E}">
        <p14:creationId xmlns:p14="http://schemas.microsoft.com/office/powerpoint/2010/main" val="3024258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smtClean="0"/>
              <a:t>Haga clic para modificar el estilo de título del patrón</a:t>
            </a:r>
            <a:endParaRPr lang="es-MX"/>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7" name="6 Marcador de fecha"/>
          <p:cNvSpPr>
            <a:spLocks noGrp="1"/>
          </p:cNvSpPr>
          <p:nvPr>
            <p:ph type="dt" sz="half" idx="10"/>
          </p:nvPr>
        </p:nvSpPr>
        <p:spPr/>
        <p:txBody>
          <a:bodyPr/>
          <a:lstStyle/>
          <a:p>
            <a:fld id="{8D3CAC0A-D24D-460B-A20B-1CC01824759B}" type="datetimeFigureOut">
              <a:rPr lang="es-MX" smtClean="0"/>
              <a:t>16/12/2014</a:t>
            </a:fld>
            <a:endParaRPr lang="es-MX"/>
          </a:p>
        </p:txBody>
      </p:sp>
      <p:sp>
        <p:nvSpPr>
          <p:cNvPr id="8" name="7 Marcador de pie de página"/>
          <p:cNvSpPr>
            <a:spLocks noGrp="1"/>
          </p:cNvSpPr>
          <p:nvPr>
            <p:ph type="ftr" sz="quarter" idx="11"/>
          </p:nvPr>
        </p:nvSpPr>
        <p:spPr/>
        <p:txBody>
          <a:bodyPr/>
          <a:lstStyle/>
          <a:p>
            <a:endParaRPr lang="es-MX"/>
          </a:p>
        </p:txBody>
      </p:sp>
      <p:sp>
        <p:nvSpPr>
          <p:cNvPr id="9" name="8 Marcador de número de diapositiva"/>
          <p:cNvSpPr>
            <a:spLocks noGrp="1"/>
          </p:cNvSpPr>
          <p:nvPr>
            <p:ph type="sldNum" sz="quarter" idx="12"/>
          </p:nvPr>
        </p:nvSpPr>
        <p:spPr/>
        <p:txBody>
          <a:bodyPr/>
          <a:lstStyle/>
          <a:p>
            <a:fld id="{AA26503B-DAD2-442A-BA3A-54A0AB8897EB}" type="slidenum">
              <a:rPr lang="es-MX" smtClean="0"/>
              <a:t>‹Nº›</a:t>
            </a:fld>
            <a:endParaRPr lang="es-MX"/>
          </a:p>
        </p:txBody>
      </p:sp>
    </p:spTree>
    <p:extLst>
      <p:ext uri="{BB962C8B-B14F-4D97-AF65-F5344CB8AC3E}">
        <p14:creationId xmlns:p14="http://schemas.microsoft.com/office/powerpoint/2010/main" val="39999935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MX"/>
          </a:p>
        </p:txBody>
      </p:sp>
      <p:sp>
        <p:nvSpPr>
          <p:cNvPr id="3" name="2 Marcador de fecha"/>
          <p:cNvSpPr>
            <a:spLocks noGrp="1"/>
          </p:cNvSpPr>
          <p:nvPr>
            <p:ph type="dt" sz="half" idx="10"/>
          </p:nvPr>
        </p:nvSpPr>
        <p:spPr/>
        <p:txBody>
          <a:bodyPr/>
          <a:lstStyle/>
          <a:p>
            <a:fld id="{8D3CAC0A-D24D-460B-A20B-1CC01824759B}" type="datetimeFigureOut">
              <a:rPr lang="es-MX" smtClean="0"/>
              <a:t>16/12/2014</a:t>
            </a:fld>
            <a:endParaRPr lang="es-MX"/>
          </a:p>
        </p:txBody>
      </p:sp>
      <p:sp>
        <p:nvSpPr>
          <p:cNvPr id="4" name="3 Marcador de pie de página"/>
          <p:cNvSpPr>
            <a:spLocks noGrp="1"/>
          </p:cNvSpPr>
          <p:nvPr>
            <p:ph type="ftr" sz="quarter" idx="11"/>
          </p:nvPr>
        </p:nvSpPr>
        <p:spPr/>
        <p:txBody>
          <a:bodyPr/>
          <a:lstStyle/>
          <a:p>
            <a:endParaRPr lang="es-MX"/>
          </a:p>
        </p:txBody>
      </p:sp>
      <p:sp>
        <p:nvSpPr>
          <p:cNvPr id="5" name="4 Marcador de número de diapositiva"/>
          <p:cNvSpPr>
            <a:spLocks noGrp="1"/>
          </p:cNvSpPr>
          <p:nvPr>
            <p:ph type="sldNum" sz="quarter" idx="12"/>
          </p:nvPr>
        </p:nvSpPr>
        <p:spPr/>
        <p:txBody>
          <a:bodyPr/>
          <a:lstStyle/>
          <a:p>
            <a:fld id="{AA26503B-DAD2-442A-BA3A-54A0AB8897EB}" type="slidenum">
              <a:rPr lang="es-MX" smtClean="0"/>
              <a:t>‹Nº›</a:t>
            </a:fld>
            <a:endParaRPr lang="es-MX"/>
          </a:p>
        </p:txBody>
      </p:sp>
    </p:spTree>
    <p:extLst>
      <p:ext uri="{BB962C8B-B14F-4D97-AF65-F5344CB8AC3E}">
        <p14:creationId xmlns:p14="http://schemas.microsoft.com/office/powerpoint/2010/main" val="1738487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8D3CAC0A-D24D-460B-A20B-1CC01824759B}" type="datetimeFigureOut">
              <a:rPr lang="es-MX" smtClean="0"/>
              <a:t>16/12/2014</a:t>
            </a:fld>
            <a:endParaRPr lang="es-MX"/>
          </a:p>
        </p:txBody>
      </p:sp>
      <p:sp>
        <p:nvSpPr>
          <p:cNvPr id="3" name="2 Marcador de pie de página"/>
          <p:cNvSpPr>
            <a:spLocks noGrp="1"/>
          </p:cNvSpPr>
          <p:nvPr>
            <p:ph type="ftr" sz="quarter" idx="11"/>
          </p:nvPr>
        </p:nvSpPr>
        <p:spPr/>
        <p:txBody>
          <a:bodyPr/>
          <a:lstStyle/>
          <a:p>
            <a:endParaRPr lang="es-MX"/>
          </a:p>
        </p:txBody>
      </p:sp>
      <p:sp>
        <p:nvSpPr>
          <p:cNvPr id="4" name="3 Marcador de número de diapositiva"/>
          <p:cNvSpPr>
            <a:spLocks noGrp="1"/>
          </p:cNvSpPr>
          <p:nvPr>
            <p:ph type="sldNum" sz="quarter" idx="12"/>
          </p:nvPr>
        </p:nvSpPr>
        <p:spPr/>
        <p:txBody>
          <a:bodyPr/>
          <a:lstStyle/>
          <a:p>
            <a:fld id="{AA26503B-DAD2-442A-BA3A-54A0AB8897EB}" type="slidenum">
              <a:rPr lang="es-MX" smtClean="0"/>
              <a:t>‹Nº›</a:t>
            </a:fld>
            <a:endParaRPr lang="es-MX"/>
          </a:p>
        </p:txBody>
      </p:sp>
    </p:spTree>
    <p:extLst>
      <p:ext uri="{BB962C8B-B14F-4D97-AF65-F5344CB8AC3E}">
        <p14:creationId xmlns:p14="http://schemas.microsoft.com/office/powerpoint/2010/main" val="23617854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smtClean="0"/>
              <a:t>Haga clic para modificar el estilo de título del patrón</a:t>
            </a:r>
            <a:endParaRPr lang="es-MX"/>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8D3CAC0A-D24D-460B-A20B-1CC01824759B}" type="datetimeFigureOut">
              <a:rPr lang="es-MX" smtClean="0"/>
              <a:t>16/12/2014</a:t>
            </a:fld>
            <a:endParaRPr lang="es-MX"/>
          </a:p>
        </p:txBody>
      </p:sp>
      <p:sp>
        <p:nvSpPr>
          <p:cNvPr id="6" name="5 Marcador de pie de página"/>
          <p:cNvSpPr>
            <a:spLocks noGrp="1"/>
          </p:cNvSpPr>
          <p:nvPr>
            <p:ph type="ftr" sz="quarter" idx="11"/>
          </p:nvPr>
        </p:nvSpPr>
        <p:spPr/>
        <p:txBody>
          <a:bodyPr/>
          <a:lstStyle/>
          <a:p>
            <a:endParaRPr lang="es-MX"/>
          </a:p>
        </p:txBody>
      </p:sp>
      <p:sp>
        <p:nvSpPr>
          <p:cNvPr id="7" name="6 Marcador de número de diapositiva"/>
          <p:cNvSpPr>
            <a:spLocks noGrp="1"/>
          </p:cNvSpPr>
          <p:nvPr>
            <p:ph type="sldNum" sz="quarter" idx="12"/>
          </p:nvPr>
        </p:nvSpPr>
        <p:spPr/>
        <p:txBody>
          <a:bodyPr/>
          <a:lstStyle/>
          <a:p>
            <a:fld id="{AA26503B-DAD2-442A-BA3A-54A0AB8897EB}" type="slidenum">
              <a:rPr lang="es-MX" smtClean="0"/>
              <a:t>‹Nº›</a:t>
            </a:fld>
            <a:endParaRPr lang="es-MX"/>
          </a:p>
        </p:txBody>
      </p:sp>
    </p:spTree>
    <p:extLst>
      <p:ext uri="{BB962C8B-B14F-4D97-AF65-F5344CB8AC3E}">
        <p14:creationId xmlns:p14="http://schemas.microsoft.com/office/powerpoint/2010/main" val="34083551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smtClean="0"/>
              <a:t>Haga clic para modificar el estilo de título del patrón</a:t>
            </a:r>
            <a:endParaRPr lang="es-MX"/>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8D3CAC0A-D24D-460B-A20B-1CC01824759B}" type="datetimeFigureOut">
              <a:rPr lang="es-MX" smtClean="0"/>
              <a:t>16/12/2014</a:t>
            </a:fld>
            <a:endParaRPr lang="es-MX"/>
          </a:p>
        </p:txBody>
      </p:sp>
      <p:sp>
        <p:nvSpPr>
          <p:cNvPr id="6" name="5 Marcador de pie de página"/>
          <p:cNvSpPr>
            <a:spLocks noGrp="1"/>
          </p:cNvSpPr>
          <p:nvPr>
            <p:ph type="ftr" sz="quarter" idx="11"/>
          </p:nvPr>
        </p:nvSpPr>
        <p:spPr/>
        <p:txBody>
          <a:bodyPr/>
          <a:lstStyle/>
          <a:p>
            <a:endParaRPr lang="es-MX"/>
          </a:p>
        </p:txBody>
      </p:sp>
      <p:sp>
        <p:nvSpPr>
          <p:cNvPr id="7" name="6 Marcador de número de diapositiva"/>
          <p:cNvSpPr>
            <a:spLocks noGrp="1"/>
          </p:cNvSpPr>
          <p:nvPr>
            <p:ph type="sldNum" sz="quarter" idx="12"/>
          </p:nvPr>
        </p:nvSpPr>
        <p:spPr/>
        <p:txBody>
          <a:bodyPr/>
          <a:lstStyle/>
          <a:p>
            <a:fld id="{AA26503B-DAD2-442A-BA3A-54A0AB8897EB}" type="slidenum">
              <a:rPr lang="es-MX" smtClean="0"/>
              <a:t>‹Nº›</a:t>
            </a:fld>
            <a:endParaRPr lang="es-MX"/>
          </a:p>
        </p:txBody>
      </p:sp>
    </p:spTree>
    <p:extLst>
      <p:ext uri="{BB962C8B-B14F-4D97-AF65-F5344CB8AC3E}">
        <p14:creationId xmlns:p14="http://schemas.microsoft.com/office/powerpoint/2010/main" val="39978274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smtClean="0"/>
              <a:t>Haga clic para modificar el estilo de título del patrón</a:t>
            </a:r>
            <a:endParaRPr lang="es-MX"/>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3CAC0A-D24D-460B-A20B-1CC01824759B}" type="datetimeFigureOut">
              <a:rPr lang="es-MX" smtClean="0"/>
              <a:t>16/12/2014</a:t>
            </a:fld>
            <a:endParaRPr lang="es-MX"/>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26503B-DAD2-442A-BA3A-54A0AB8897EB}" type="slidenum">
              <a:rPr lang="es-MX" smtClean="0"/>
              <a:t>‹Nº›</a:t>
            </a:fld>
            <a:endParaRPr lang="es-MX"/>
          </a:p>
        </p:txBody>
      </p:sp>
    </p:spTree>
    <p:extLst>
      <p:ext uri="{BB962C8B-B14F-4D97-AF65-F5344CB8AC3E}">
        <p14:creationId xmlns:p14="http://schemas.microsoft.com/office/powerpoint/2010/main" val="7741225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smtClean="0"/>
              <a:t>Haga clic para modificar el estilo de título del patrón</a:t>
            </a:r>
            <a:endParaRPr lang="es-MX"/>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D32AAA-EA32-4865-938E-3E0A7D7FD945}" type="datetimeFigureOut">
              <a:rPr lang="es-MX" smtClean="0">
                <a:solidFill>
                  <a:prstClr val="black">
                    <a:tint val="75000"/>
                  </a:prstClr>
                </a:solidFill>
              </a:rPr>
              <a:pPr/>
              <a:t>16/12/2014</a:t>
            </a:fld>
            <a:endParaRPr lang="es-MX">
              <a:solidFill>
                <a:prstClr val="black">
                  <a:tint val="75000"/>
                </a:prstClr>
              </a:solidFill>
            </a:endParaRPr>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solidFill>
                <a:prstClr val="black">
                  <a:tint val="75000"/>
                </a:prstClr>
              </a:solidFill>
            </a:endParaRPr>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1AF203-0593-43E4-AE6F-97A65835B9F0}"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26127029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smtClean="0"/>
              <a:t>Haga clic para modificar el estilo de título del patrón</a:t>
            </a:r>
            <a:endParaRPr lang="es-MX"/>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3CAC0A-D24D-460B-A20B-1CC01824759B}" type="datetimeFigureOut">
              <a:rPr lang="es-MX" smtClean="0">
                <a:solidFill>
                  <a:prstClr val="black">
                    <a:tint val="75000"/>
                  </a:prstClr>
                </a:solidFill>
              </a:rPr>
              <a:pPr/>
              <a:t>16/12/2014</a:t>
            </a:fld>
            <a:endParaRPr lang="es-MX">
              <a:solidFill>
                <a:prstClr val="black">
                  <a:tint val="75000"/>
                </a:prstClr>
              </a:solidFill>
            </a:endParaRPr>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solidFill>
                <a:prstClr val="black">
                  <a:tint val="75000"/>
                </a:prstClr>
              </a:solidFill>
            </a:endParaRPr>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26503B-DAD2-442A-BA3A-54A0AB8897EB}" type="slidenum">
              <a:rPr lang="es-MX" smtClean="0">
                <a:solidFill>
                  <a:prstClr val="black">
                    <a:tint val="75000"/>
                  </a:prstClr>
                </a:solidFill>
              </a:rPr>
              <a:pPr/>
              <a:t>‹Nº›</a:t>
            </a:fld>
            <a:endParaRPr lang="es-MX">
              <a:solidFill>
                <a:prstClr val="black">
                  <a:tint val="75000"/>
                </a:prstClr>
              </a:solidFill>
            </a:endParaRPr>
          </a:p>
        </p:txBody>
      </p:sp>
    </p:spTree>
    <p:extLst>
      <p:ext uri="{BB962C8B-B14F-4D97-AF65-F5344CB8AC3E}">
        <p14:creationId xmlns:p14="http://schemas.microsoft.com/office/powerpoint/2010/main" val="31256201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3" Type="http://schemas.openxmlformats.org/officeDocument/2006/relationships/hyperlink" Target="https://www.icloud.com/message/current/es-es/#_ftn1" TargetMode="External"/><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www.icloud.com/message/current/es-es/#_ftnref1"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1 Título"/>
          <p:cNvSpPr>
            <a:spLocks noGrp="1"/>
          </p:cNvSpPr>
          <p:nvPr>
            <p:ph type="ctrTitle"/>
          </p:nvPr>
        </p:nvSpPr>
        <p:spPr>
          <a:xfrm>
            <a:off x="1259632" y="1484784"/>
            <a:ext cx="7128792" cy="1656184"/>
          </a:xfrm>
        </p:spPr>
        <p:txBody>
          <a:bodyPr>
            <a:normAutofit fontScale="90000"/>
          </a:bodyPr>
          <a:lstStyle/>
          <a:p>
            <a:r>
              <a:rPr lang="es-MX" b="1" dirty="0" smtClean="0">
                <a:solidFill>
                  <a:schemeClr val="tx1">
                    <a:lumMod val="75000"/>
                    <a:lumOff val="25000"/>
                  </a:schemeClr>
                </a:solidFill>
                <a:latin typeface="Gotham" panose="02000504050000020004" pitchFamily="2" charset="0"/>
              </a:rPr>
              <a:t>La Ciudad de México entra a una (todavía incierta) fase de recuperación</a:t>
            </a:r>
            <a:endParaRPr lang="es-MX" b="1" dirty="0">
              <a:solidFill>
                <a:schemeClr val="tx1">
                  <a:lumMod val="75000"/>
                  <a:lumOff val="25000"/>
                </a:schemeClr>
              </a:solidFill>
              <a:latin typeface="Gotham" panose="02000504050000020004" pitchFamily="2" charset="0"/>
            </a:endParaRPr>
          </a:p>
        </p:txBody>
      </p:sp>
      <p:sp>
        <p:nvSpPr>
          <p:cNvPr id="3" name="2 Subtítulo"/>
          <p:cNvSpPr>
            <a:spLocks noGrp="1"/>
          </p:cNvSpPr>
          <p:nvPr>
            <p:ph type="subTitle" idx="1"/>
          </p:nvPr>
        </p:nvSpPr>
        <p:spPr>
          <a:xfrm>
            <a:off x="1371600" y="3886200"/>
            <a:ext cx="6400800" cy="838944"/>
          </a:xfrm>
        </p:spPr>
        <p:txBody>
          <a:bodyPr>
            <a:normAutofit/>
          </a:bodyPr>
          <a:lstStyle/>
          <a:p>
            <a:r>
              <a:rPr lang="es-MX" sz="2800" dirty="0" smtClean="0">
                <a:latin typeface="Gotham" panose="02000504050000020004" pitchFamily="2" charset="0"/>
              </a:rPr>
              <a:t>Tercer Trimestre de 2014</a:t>
            </a:r>
            <a:endParaRPr lang="es-MX" sz="2800" dirty="0">
              <a:latin typeface="Gotham" panose="02000504050000020004" pitchFamily="2" charset="0"/>
            </a:endParaRPr>
          </a:p>
        </p:txBody>
      </p:sp>
    </p:spTree>
    <p:extLst>
      <p:ext uri="{BB962C8B-B14F-4D97-AF65-F5344CB8AC3E}">
        <p14:creationId xmlns:p14="http://schemas.microsoft.com/office/powerpoint/2010/main" val="27971598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1 CuadroTexto"/>
          <p:cNvSpPr txBox="1"/>
          <p:nvPr/>
        </p:nvSpPr>
        <p:spPr>
          <a:xfrm>
            <a:off x="395536" y="940658"/>
            <a:ext cx="2592288" cy="400110"/>
          </a:xfrm>
          <a:prstGeom prst="rect">
            <a:avLst/>
          </a:prstGeom>
          <a:noFill/>
        </p:spPr>
        <p:txBody>
          <a:bodyPr wrap="square" rtlCol="0">
            <a:spAutoFit/>
          </a:bodyPr>
          <a:lstStyle/>
          <a:p>
            <a:r>
              <a:rPr lang="es-MX" sz="2000" b="1" dirty="0" smtClean="0">
                <a:solidFill>
                  <a:prstClr val="white"/>
                </a:solidFill>
              </a:rPr>
              <a:t>Empleo</a:t>
            </a:r>
            <a:endParaRPr lang="es-MX" sz="2000" b="1" dirty="0">
              <a:solidFill>
                <a:prstClr val="white"/>
              </a:solidFill>
            </a:endParaRPr>
          </a:p>
        </p:txBody>
      </p:sp>
      <p:sp>
        <p:nvSpPr>
          <p:cNvPr id="3" name="2 CuadroTexto"/>
          <p:cNvSpPr txBox="1"/>
          <p:nvPr/>
        </p:nvSpPr>
        <p:spPr>
          <a:xfrm>
            <a:off x="395536" y="1760036"/>
            <a:ext cx="2592288" cy="2893100"/>
          </a:xfrm>
          <a:prstGeom prst="rect">
            <a:avLst/>
          </a:prstGeom>
          <a:noFill/>
        </p:spPr>
        <p:txBody>
          <a:bodyPr wrap="square" rtlCol="0">
            <a:spAutoFit/>
          </a:bodyPr>
          <a:lstStyle/>
          <a:p>
            <a:pPr marL="171450" indent="-171450">
              <a:buFont typeface="Wingdings" panose="05000000000000000000" pitchFamily="2" charset="2"/>
              <a:buChar char="ü"/>
            </a:pPr>
            <a:r>
              <a:rPr lang="es-MX" sz="1400" b="1" dirty="0">
                <a:solidFill>
                  <a:prstClr val="white"/>
                </a:solidFill>
              </a:rPr>
              <a:t>Población </a:t>
            </a:r>
            <a:r>
              <a:rPr lang="es-MX" sz="1400" b="1" dirty="0" smtClean="0">
                <a:solidFill>
                  <a:prstClr val="white"/>
                </a:solidFill>
              </a:rPr>
              <a:t>económicamente activa </a:t>
            </a:r>
            <a:r>
              <a:rPr lang="es-MX" sz="1400" b="1" dirty="0">
                <a:solidFill>
                  <a:prstClr val="white"/>
                </a:solidFill>
              </a:rPr>
              <a:t>y </a:t>
            </a:r>
            <a:r>
              <a:rPr lang="es-MX" sz="1400" b="1" dirty="0" smtClean="0">
                <a:solidFill>
                  <a:prstClr val="white"/>
                </a:solidFill>
              </a:rPr>
              <a:t>población ocupada</a:t>
            </a:r>
          </a:p>
          <a:p>
            <a:pPr marL="171450" indent="-171450">
              <a:buFont typeface="Wingdings" panose="05000000000000000000" pitchFamily="2" charset="2"/>
              <a:buChar char="ü"/>
            </a:pPr>
            <a:endParaRPr lang="es-MX" sz="1400" b="1" dirty="0" smtClean="0">
              <a:solidFill>
                <a:prstClr val="white"/>
              </a:solidFill>
            </a:endParaRPr>
          </a:p>
          <a:p>
            <a:pPr marL="171450" indent="-171450">
              <a:buFont typeface="Wingdings" panose="05000000000000000000" pitchFamily="2" charset="2"/>
              <a:buChar char="ü"/>
            </a:pPr>
            <a:r>
              <a:rPr lang="es-MX" sz="1400" b="1" dirty="0">
                <a:solidFill>
                  <a:prstClr val="white"/>
                </a:solidFill>
              </a:rPr>
              <a:t>Tasa de </a:t>
            </a:r>
            <a:r>
              <a:rPr lang="es-MX" sz="1400" b="1" dirty="0" smtClean="0">
                <a:solidFill>
                  <a:prstClr val="white"/>
                </a:solidFill>
              </a:rPr>
              <a:t>desempleo</a:t>
            </a:r>
          </a:p>
          <a:p>
            <a:pPr marL="171450" indent="-171450">
              <a:buFont typeface="Wingdings" panose="05000000000000000000" pitchFamily="2" charset="2"/>
              <a:buChar char="ü"/>
            </a:pPr>
            <a:endParaRPr lang="es-MX" sz="1400" b="1" dirty="0">
              <a:solidFill>
                <a:prstClr val="white"/>
              </a:solidFill>
            </a:endParaRPr>
          </a:p>
          <a:p>
            <a:pPr marL="171450" indent="-171450">
              <a:buFont typeface="Wingdings" panose="05000000000000000000" pitchFamily="2" charset="2"/>
              <a:buChar char="ü"/>
            </a:pPr>
            <a:r>
              <a:rPr lang="es-MX" sz="1400" b="1" dirty="0" smtClean="0">
                <a:solidFill>
                  <a:prstClr val="white"/>
                </a:solidFill>
              </a:rPr>
              <a:t>Trabajadores asegurados en el IMSS  y empleos formales</a:t>
            </a:r>
          </a:p>
          <a:p>
            <a:pPr marL="171450" indent="-171450">
              <a:buFont typeface="Wingdings" panose="05000000000000000000" pitchFamily="2" charset="2"/>
              <a:buChar char="ü"/>
            </a:pPr>
            <a:endParaRPr lang="es-MX" sz="1400" b="1" dirty="0" smtClean="0">
              <a:solidFill>
                <a:prstClr val="white"/>
              </a:solidFill>
            </a:endParaRPr>
          </a:p>
          <a:p>
            <a:pPr marL="171450" indent="-171450">
              <a:buFont typeface="Wingdings" panose="05000000000000000000" pitchFamily="2" charset="2"/>
              <a:buChar char="ü"/>
            </a:pPr>
            <a:r>
              <a:rPr lang="es-MX" sz="1400" b="1" dirty="0">
                <a:solidFill>
                  <a:prstClr val="white"/>
                </a:solidFill>
              </a:rPr>
              <a:t>Tasa de ocupación en el sector </a:t>
            </a:r>
            <a:r>
              <a:rPr lang="es-MX" sz="1400" b="1" dirty="0" smtClean="0">
                <a:solidFill>
                  <a:prstClr val="white"/>
                </a:solidFill>
              </a:rPr>
              <a:t>informal</a:t>
            </a:r>
          </a:p>
          <a:p>
            <a:pPr marL="171450" indent="-171450">
              <a:buFont typeface="Wingdings" panose="05000000000000000000" pitchFamily="2" charset="2"/>
              <a:buChar char="ü"/>
            </a:pPr>
            <a:endParaRPr lang="es-MX" sz="1400" b="1" dirty="0">
              <a:solidFill>
                <a:prstClr val="white"/>
              </a:solidFill>
            </a:endParaRPr>
          </a:p>
          <a:p>
            <a:pPr marL="171450" indent="-171450">
              <a:buFont typeface="Wingdings" panose="05000000000000000000" pitchFamily="2" charset="2"/>
              <a:buChar char="ü"/>
            </a:pPr>
            <a:r>
              <a:rPr lang="es-MX" sz="1400" b="1" dirty="0">
                <a:solidFill>
                  <a:prstClr val="white"/>
                </a:solidFill>
              </a:rPr>
              <a:t>Tasa de ocupación en condiciones críticas</a:t>
            </a:r>
          </a:p>
        </p:txBody>
      </p:sp>
      <p:sp>
        <p:nvSpPr>
          <p:cNvPr id="4" name="3 CuadroTexto"/>
          <p:cNvSpPr txBox="1"/>
          <p:nvPr/>
        </p:nvSpPr>
        <p:spPr>
          <a:xfrm>
            <a:off x="4355976" y="1063183"/>
            <a:ext cx="3960440" cy="3216265"/>
          </a:xfrm>
          <a:prstGeom prst="rect">
            <a:avLst/>
          </a:prstGeom>
          <a:noFill/>
        </p:spPr>
        <p:txBody>
          <a:bodyPr wrap="square" rtlCol="0">
            <a:spAutoFit/>
          </a:bodyPr>
          <a:lstStyle/>
          <a:p>
            <a:pPr algn="just">
              <a:spcAft>
                <a:spcPts val="600"/>
              </a:spcAft>
            </a:pPr>
            <a:r>
              <a:rPr lang="es-MX" sz="1100" dirty="0">
                <a:solidFill>
                  <a:prstClr val="black"/>
                </a:solidFill>
              </a:rPr>
              <a:t>L</a:t>
            </a:r>
            <a:r>
              <a:rPr lang="es-MX" sz="1100" dirty="0" smtClean="0">
                <a:solidFill>
                  <a:prstClr val="black"/>
                </a:solidFill>
              </a:rPr>
              <a:t>a Población Económicamente Activa (PEA) hasta el tercer trimestre de 2014 comparada con el mismo período del año anterior ha disminuido en 1.01%, según la Encuesta Nacional de Ocupación y Empleo del INEGI (ENOE).</a:t>
            </a:r>
          </a:p>
          <a:p>
            <a:pPr algn="just">
              <a:spcAft>
                <a:spcPts val="600"/>
              </a:spcAft>
            </a:pPr>
            <a:r>
              <a:rPr lang="es-MX" sz="1100" dirty="0" smtClean="0">
                <a:solidFill>
                  <a:prstClr val="black"/>
                </a:solidFill>
              </a:rPr>
              <a:t>La población ocupada en el Distrito Federal, hasta el tercer trimestre de 2014, es de 4 millones 504 mil 793 personas, mientras que a nivel nacional es de 49 millones 702 mil 475 personas, esto hasta el tercer trimestre de 2014 que comparado con el año pasado, mostró una disminución de 2.5% y 0.50%, respectivamente.</a:t>
            </a:r>
          </a:p>
          <a:p>
            <a:pPr algn="just">
              <a:spcAft>
                <a:spcPts val="600"/>
              </a:spcAft>
            </a:pPr>
            <a:r>
              <a:rPr lang="es-MX" sz="1100" dirty="0" smtClean="0">
                <a:solidFill>
                  <a:prstClr val="black"/>
                </a:solidFill>
              </a:rPr>
              <a:t>En relación a la creación de empleos formales, el Distrito Federal sigue siendo la entidad que genera la mayor cantidad de éstos, los cuales representan el 19% del total nacional. Lo anterior se traduce 157 mil 231 nuevos empleos.</a:t>
            </a:r>
          </a:p>
          <a:p>
            <a:pPr algn="just">
              <a:spcAft>
                <a:spcPts val="600"/>
              </a:spcAft>
            </a:pPr>
            <a:r>
              <a:rPr lang="es-MX" sz="1100" dirty="0" smtClean="0">
                <a:solidFill>
                  <a:prstClr val="black"/>
                </a:solidFill>
              </a:rPr>
              <a:t>No obstante, la tasa de desempleo incrementó 1.4 puntos en el Distrito Federal durante el tercer trimestre de este año, ubicándose en una tasa de 7.3%.</a:t>
            </a:r>
            <a:r>
              <a:rPr lang="es-MX" sz="1200" dirty="0" smtClean="0">
                <a:solidFill>
                  <a:prstClr val="black"/>
                </a:solidFill>
              </a:rPr>
              <a:t>  </a:t>
            </a:r>
            <a:endParaRPr lang="es-MX" sz="1200" dirty="0">
              <a:solidFill>
                <a:prstClr val="black"/>
              </a:solidFill>
            </a:endParaRPr>
          </a:p>
        </p:txBody>
      </p:sp>
    </p:spTree>
    <p:extLst>
      <p:ext uri="{BB962C8B-B14F-4D97-AF65-F5344CB8AC3E}">
        <p14:creationId xmlns:p14="http://schemas.microsoft.com/office/powerpoint/2010/main" val="26129803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1 CuadroTexto"/>
          <p:cNvSpPr txBox="1"/>
          <p:nvPr/>
        </p:nvSpPr>
        <p:spPr>
          <a:xfrm>
            <a:off x="395536" y="908720"/>
            <a:ext cx="2592288" cy="400110"/>
          </a:xfrm>
          <a:prstGeom prst="rect">
            <a:avLst/>
          </a:prstGeom>
          <a:noFill/>
        </p:spPr>
        <p:txBody>
          <a:bodyPr wrap="square" rtlCol="0">
            <a:spAutoFit/>
          </a:bodyPr>
          <a:lstStyle/>
          <a:p>
            <a:r>
              <a:rPr lang="es-MX" sz="2000" b="1" dirty="0" smtClean="0">
                <a:solidFill>
                  <a:prstClr val="white"/>
                </a:solidFill>
              </a:rPr>
              <a:t>Salarios e ingresos</a:t>
            </a:r>
            <a:endParaRPr lang="es-MX" sz="2000" b="1" dirty="0">
              <a:solidFill>
                <a:prstClr val="white"/>
              </a:solidFill>
            </a:endParaRPr>
          </a:p>
        </p:txBody>
      </p:sp>
      <p:sp>
        <p:nvSpPr>
          <p:cNvPr id="3" name="2 CuadroTexto"/>
          <p:cNvSpPr txBox="1"/>
          <p:nvPr/>
        </p:nvSpPr>
        <p:spPr>
          <a:xfrm>
            <a:off x="395536" y="1832044"/>
            <a:ext cx="2592288" cy="2677656"/>
          </a:xfrm>
          <a:prstGeom prst="rect">
            <a:avLst/>
          </a:prstGeom>
          <a:noFill/>
        </p:spPr>
        <p:txBody>
          <a:bodyPr wrap="square" rtlCol="0">
            <a:spAutoFit/>
          </a:bodyPr>
          <a:lstStyle/>
          <a:p>
            <a:pPr marL="171450" indent="-171450">
              <a:buFont typeface="Wingdings" panose="05000000000000000000" pitchFamily="2" charset="2"/>
              <a:buChar char="ü"/>
            </a:pPr>
            <a:r>
              <a:rPr lang="es-MX" sz="1400" b="1" dirty="0">
                <a:solidFill>
                  <a:prstClr val="white"/>
                </a:solidFill>
              </a:rPr>
              <a:t>Población ocupada </a:t>
            </a:r>
            <a:r>
              <a:rPr lang="es-MX" sz="1400" b="1" dirty="0" smtClean="0">
                <a:solidFill>
                  <a:prstClr val="white"/>
                </a:solidFill>
              </a:rPr>
              <a:t>por </a:t>
            </a:r>
            <a:r>
              <a:rPr lang="es-MX" sz="1400" b="1" dirty="0">
                <a:solidFill>
                  <a:prstClr val="white"/>
                </a:solidFill>
              </a:rPr>
              <a:t>nivel de </a:t>
            </a:r>
            <a:r>
              <a:rPr lang="es-MX" sz="1400" b="1" dirty="0" smtClean="0">
                <a:solidFill>
                  <a:prstClr val="white"/>
                </a:solidFill>
              </a:rPr>
              <a:t>ingresos</a:t>
            </a:r>
          </a:p>
          <a:p>
            <a:pPr marL="171450" indent="-171450">
              <a:buFont typeface="Wingdings" panose="05000000000000000000" pitchFamily="2" charset="2"/>
              <a:buChar char="ü"/>
            </a:pPr>
            <a:endParaRPr lang="es-MX" sz="1400" b="1" dirty="0" smtClean="0">
              <a:solidFill>
                <a:prstClr val="white"/>
              </a:solidFill>
            </a:endParaRPr>
          </a:p>
          <a:p>
            <a:pPr marL="171450" indent="-171450">
              <a:buFont typeface="Wingdings" panose="05000000000000000000" pitchFamily="2" charset="2"/>
              <a:buChar char="ü"/>
            </a:pPr>
            <a:r>
              <a:rPr lang="es-MX" sz="1400" b="1" dirty="0" smtClean="0">
                <a:solidFill>
                  <a:prstClr val="white"/>
                </a:solidFill>
              </a:rPr>
              <a:t>Ingresos por remesas familiares</a:t>
            </a:r>
          </a:p>
          <a:p>
            <a:pPr marL="171450" indent="-171450">
              <a:buFont typeface="Wingdings" panose="05000000000000000000" pitchFamily="2" charset="2"/>
              <a:buChar char="ü"/>
            </a:pPr>
            <a:endParaRPr lang="es-MX" sz="1400" b="1" dirty="0">
              <a:solidFill>
                <a:prstClr val="white"/>
              </a:solidFill>
            </a:endParaRPr>
          </a:p>
          <a:p>
            <a:pPr marL="171450" indent="-171450">
              <a:buFont typeface="Wingdings" panose="05000000000000000000" pitchFamily="2" charset="2"/>
              <a:buChar char="ü"/>
            </a:pPr>
            <a:r>
              <a:rPr lang="es-MX" sz="1400" b="1" dirty="0">
                <a:solidFill>
                  <a:prstClr val="white"/>
                </a:solidFill>
              </a:rPr>
              <a:t>Salario de cotización al </a:t>
            </a:r>
            <a:r>
              <a:rPr lang="es-MX" sz="1400" b="1" dirty="0" smtClean="0">
                <a:solidFill>
                  <a:prstClr val="white"/>
                </a:solidFill>
              </a:rPr>
              <a:t>IMSS</a:t>
            </a:r>
          </a:p>
          <a:p>
            <a:pPr marL="171450" indent="-171450">
              <a:buFont typeface="Wingdings" panose="05000000000000000000" pitchFamily="2" charset="2"/>
              <a:buChar char="ü"/>
            </a:pPr>
            <a:endParaRPr lang="es-MX" sz="1400" b="1" dirty="0">
              <a:solidFill>
                <a:prstClr val="white"/>
              </a:solidFill>
            </a:endParaRPr>
          </a:p>
          <a:p>
            <a:pPr marL="171450" indent="-171450">
              <a:buFont typeface="Wingdings" panose="05000000000000000000" pitchFamily="2" charset="2"/>
              <a:buChar char="ü"/>
            </a:pPr>
            <a:r>
              <a:rPr lang="es-MX" sz="1400" b="1" dirty="0">
                <a:solidFill>
                  <a:prstClr val="white"/>
                </a:solidFill>
              </a:rPr>
              <a:t>Índice </a:t>
            </a:r>
            <a:r>
              <a:rPr lang="es-MX" sz="1400" b="1" dirty="0" smtClean="0">
                <a:solidFill>
                  <a:prstClr val="white"/>
                </a:solidFill>
              </a:rPr>
              <a:t>de </a:t>
            </a:r>
            <a:r>
              <a:rPr lang="es-MX" sz="1400" b="1" dirty="0">
                <a:solidFill>
                  <a:prstClr val="white"/>
                </a:solidFill>
              </a:rPr>
              <a:t>la tendencia laboral de la pobreza-intervalo de salarios (ITLP-IS)</a:t>
            </a:r>
            <a:endParaRPr lang="es-MX" sz="1400" b="1" dirty="0" smtClean="0">
              <a:solidFill>
                <a:prstClr val="white"/>
              </a:solidFill>
            </a:endParaRPr>
          </a:p>
          <a:p>
            <a:pPr marL="171450" indent="-171450">
              <a:buFont typeface="Wingdings" panose="05000000000000000000" pitchFamily="2" charset="2"/>
              <a:buChar char="ü"/>
            </a:pPr>
            <a:endParaRPr lang="es-MX" sz="1400" b="1" dirty="0" smtClean="0">
              <a:solidFill>
                <a:prstClr val="white"/>
              </a:solidFill>
            </a:endParaRPr>
          </a:p>
        </p:txBody>
      </p:sp>
      <p:sp>
        <p:nvSpPr>
          <p:cNvPr id="4" name="3 CuadroTexto"/>
          <p:cNvSpPr txBox="1"/>
          <p:nvPr/>
        </p:nvSpPr>
        <p:spPr>
          <a:xfrm>
            <a:off x="4355976" y="836712"/>
            <a:ext cx="4032448" cy="5139869"/>
          </a:xfrm>
          <a:prstGeom prst="rect">
            <a:avLst/>
          </a:prstGeom>
          <a:noFill/>
        </p:spPr>
        <p:txBody>
          <a:bodyPr wrap="square" rtlCol="0">
            <a:spAutoFit/>
          </a:bodyPr>
          <a:lstStyle/>
          <a:p>
            <a:pPr algn="just">
              <a:spcAft>
                <a:spcPts val="600"/>
              </a:spcAft>
            </a:pPr>
            <a:r>
              <a:rPr lang="es-MX" sz="1100" dirty="0" smtClean="0">
                <a:solidFill>
                  <a:prstClr val="black"/>
                </a:solidFill>
              </a:rPr>
              <a:t>De acuerdo con la Encuesta Nacional de Ocupación Empleo (ENOE) del INEGI </a:t>
            </a:r>
            <a:r>
              <a:rPr lang="es-MX" sz="1100" dirty="0">
                <a:solidFill>
                  <a:prstClr val="black"/>
                </a:solidFill>
              </a:rPr>
              <a:t>en el Distrito </a:t>
            </a:r>
            <a:r>
              <a:rPr lang="es-MX" sz="1100" dirty="0" smtClean="0">
                <a:solidFill>
                  <a:prstClr val="black"/>
                </a:solidFill>
              </a:rPr>
              <a:t>Federal el ingreso por hora promedio de la población ocupada cayó en el </a:t>
            </a:r>
            <a:r>
              <a:rPr lang="es-MX" sz="1100" dirty="0">
                <a:solidFill>
                  <a:prstClr val="black"/>
                </a:solidFill>
              </a:rPr>
              <a:t>tercer trimestre </a:t>
            </a:r>
            <a:r>
              <a:rPr lang="es-MX" sz="1100" dirty="0" smtClean="0">
                <a:solidFill>
                  <a:prstClr val="black"/>
                </a:solidFill>
              </a:rPr>
              <a:t>del 2014 en un 5.1%, </a:t>
            </a:r>
            <a:r>
              <a:rPr lang="es-MX" sz="1100" dirty="0">
                <a:solidFill>
                  <a:prstClr val="black"/>
                </a:solidFill>
              </a:rPr>
              <a:t>en comparación </a:t>
            </a:r>
            <a:r>
              <a:rPr lang="es-MX" sz="1100" dirty="0" smtClean="0">
                <a:solidFill>
                  <a:prstClr val="black"/>
                </a:solidFill>
              </a:rPr>
              <a:t>al mismo </a:t>
            </a:r>
            <a:r>
              <a:rPr lang="es-MX" sz="1100" dirty="0">
                <a:solidFill>
                  <a:prstClr val="black"/>
                </a:solidFill>
              </a:rPr>
              <a:t>período </a:t>
            </a:r>
            <a:r>
              <a:rPr lang="es-MX" sz="1100" dirty="0" smtClean="0">
                <a:solidFill>
                  <a:prstClr val="black"/>
                </a:solidFill>
              </a:rPr>
              <a:t>del </a:t>
            </a:r>
            <a:r>
              <a:rPr lang="es-MX" sz="1100" dirty="0">
                <a:solidFill>
                  <a:prstClr val="black"/>
                </a:solidFill>
              </a:rPr>
              <a:t>año </a:t>
            </a:r>
            <a:r>
              <a:rPr lang="es-MX" sz="1100" dirty="0" smtClean="0">
                <a:solidFill>
                  <a:prstClr val="black"/>
                </a:solidFill>
              </a:rPr>
              <a:t>anterior. Es una caída más pronunciada que a nivel nacional (-0.7</a:t>
            </a:r>
            <a:r>
              <a:rPr lang="es-MX" sz="1100" dirty="0">
                <a:solidFill>
                  <a:prstClr val="black"/>
                </a:solidFill>
              </a:rPr>
              <a:t>%)</a:t>
            </a:r>
            <a:r>
              <a:rPr lang="es-MX" sz="1100" dirty="0" smtClean="0">
                <a:solidFill>
                  <a:prstClr val="black"/>
                </a:solidFill>
              </a:rPr>
              <a:t> y en el promedio urbano (-0.8%), siendo los trabajadores subordinados y remunerados los que presentan la mayor disminución, con una  pérdida de su ingreso en un 12.1% respecto al año anterior. </a:t>
            </a:r>
          </a:p>
          <a:p>
            <a:pPr algn="just">
              <a:spcAft>
                <a:spcPts val="600"/>
              </a:spcAft>
            </a:pPr>
            <a:r>
              <a:rPr lang="es-MX" sz="1100" dirty="0" smtClean="0">
                <a:solidFill>
                  <a:prstClr val="black"/>
                </a:solidFill>
              </a:rPr>
              <a:t>Por su parte, datos referentes a la estructura salarial por nivel de ingreso muestran un aumento de 4% de la población trabajadora que ganan más de 1 y 3 salarios mínimos, en contraste con una disminución del nicho de trabajadores de 3 a más de 5 salarios mínimos, los cuales se redujeron en 24% respecto al año anterior. En cuanto a los trabajadores que perciben hasta un salario mínimo, se observa una ligera mejoría respecto el 2013, pues disminuyó este rubro en un 7.9%.</a:t>
            </a:r>
          </a:p>
          <a:p>
            <a:pPr algn="just">
              <a:spcAft>
                <a:spcPts val="600"/>
              </a:spcAft>
            </a:pPr>
            <a:r>
              <a:rPr lang="es-MX" sz="1100" dirty="0" smtClean="0">
                <a:solidFill>
                  <a:prstClr val="black"/>
                </a:solidFill>
              </a:rPr>
              <a:t>El salario de cotización al IMSS promedio se ubicó en los $375.08 pesos, por encima del dato nacional $ 278.52. </a:t>
            </a:r>
          </a:p>
          <a:p>
            <a:pPr algn="just">
              <a:spcAft>
                <a:spcPts val="600"/>
              </a:spcAft>
            </a:pPr>
            <a:r>
              <a:rPr lang="es-MX" sz="1100" dirty="0" smtClean="0">
                <a:solidFill>
                  <a:prstClr val="black"/>
                </a:solidFill>
              </a:rPr>
              <a:t>Por concepto de remesas se observa una caída del 7.2% respecto al año anterior, con una participación del Distrito Federal del 6% respecto al total remesas nacionales. </a:t>
            </a:r>
          </a:p>
          <a:p>
            <a:pPr algn="just">
              <a:spcAft>
                <a:spcPts val="600"/>
              </a:spcAft>
            </a:pPr>
            <a:r>
              <a:rPr lang="es-MX" sz="1100" dirty="0" smtClean="0">
                <a:solidFill>
                  <a:prstClr val="black"/>
                </a:solidFill>
              </a:rPr>
              <a:t>Por último, el Índice de la tendencia laboral de la pobreza-intervalo de salarios (ITLP-IS) se ubicó en 1.31, por encima del dato nacional (1.1) y urbano (1.1) y de estados como Nuevo León, Chihuahua e Hidalgo. La cifra anterior muestra un incremento de la proporción de personas que no pueden adquirir la canasta alimentaria con su ingreso laboral, en comparación con el mismo período en el anterior y tomando como año base el 2010.</a:t>
            </a:r>
            <a:endParaRPr lang="es-MX" sz="1100" dirty="0">
              <a:solidFill>
                <a:prstClr val="black"/>
              </a:solidFill>
            </a:endParaRPr>
          </a:p>
        </p:txBody>
      </p:sp>
    </p:spTree>
    <p:extLst>
      <p:ext uri="{BB962C8B-B14F-4D97-AF65-F5344CB8AC3E}">
        <p14:creationId xmlns:p14="http://schemas.microsoft.com/office/powerpoint/2010/main" val="3072006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1 CuadroTexto"/>
          <p:cNvSpPr txBox="1"/>
          <p:nvPr/>
        </p:nvSpPr>
        <p:spPr>
          <a:xfrm>
            <a:off x="395536" y="971436"/>
            <a:ext cx="2592288" cy="400110"/>
          </a:xfrm>
          <a:prstGeom prst="rect">
            <a:avLst/>
          </a:prstGeom>
          <a:noFill/>
        </p:spPr>
        <p:txBody>
          <a:bodyPr wrap="square" rtlCol="0">
            <a:spAutoFit/>
          </a:bodyPr>
          <a:lstStyle/>
          <a:p>
            <a:r>
              <a:rPr lang="es-MX" sz="2000" b="1" dirty="0" smtClean="0">
                <a:solidFill>
                  <a:prstClr val="white"/>
                </a:solidFill>
              </a:rPr>
              <a:t>Empresas</a:t>
            </a:r>
            <a:endParaRPr lang="es-MX" sz="2000" b="1" dirty="0">
              <a:solidFill>
                <a:prstClr val="white"/>
              </a:solidFill>
            </a:endParaRPr>
          </a:p>
        </p:txBody>
      </p:sp>
      <p:sp>
        <p:nvSpPr>
          <p:cNvPr id="3" name="2 CuadroTexto"/>
          <p:cNvSpPr txBox="1"/>
          <p:nvPr/>
        </p:nvSpPr>
        <p:spPr>
          <a:xfrm>
            <a:off x="395536" y="1829142"/>
            <a:ext cx="2592288" cy="1815882"/>
          </a:xfrm>
          <a:prstGeom prst="rect">
            <a:avLst/>
          </a:prstGeom>
          <a:noFill/>
        </p:spPr>
        <p:txBody>
          <a:bodyPr wrap="square" rtlCol="0">
            <a:spAutoFit/>
          </a:bodyPr>
          <a:lstStyle/>
          <a:p>
            <a:pPr marL="171450" indent="-171450">
              <a:buFont typeface="Wingdings" panose="05000000000000000000" pitchFamily="2" charset="2"/>
              <a:buChar char="ü"/>
            </a:pPr>
            <a:r>
              <a:rPr lang="es-MX" sz="1400" b="1" dirty="0" smtClean="0">
                <a:solidFill>
                  <a:prstClr val="white"/>
                </a:solidFill>
              </a:rPr>
              <a:t>Registros de avisos de apertura</a:t>
            </a:r>
          </a:p>
          <a:p>
            <a:pPr marL="171450" indent="-171450">
              <a:buFont typeface="Wingdings" panose="05000000000000000000" pitchFamily="2" charset="2"/>
              <a:buChar char="ü"/>
            </a:pPr>
            <a:endParaRPr lang="es-MX" sz="1400" b="1" dirty="0" smtClean="0">
              <a:solidFill>
                <a:prstClr val="white"/>
              </a:solidFill>
            </a:endParaRPr>
          </a:p>
          <a:p>
            <a:pPr marL="171450" indent="-171450">
              <a:buFont typeface="Wingdings" panose="05000000000000000000" pitchFamily="2" charset="2"/>
              <a:buChar char="ü"/>
            </a:pPr>
            <a:r>
              <a:rPr lang="es-MX" sz="1400" b="1" dirty="0">
                <a:solidFill>
                  <a:prstClr val="white"/>
                </a:solidFill>
              </a:rPr>
              <a:t>Regulaciones para hacer </a:t>
            </a:r>
            <a:r>
              <a:rPr lang="es-MX" sz="1400" b="1" dirty="0" smtClean="0">
                <a:solidFill>
                  <a:prstClr val="white"/>
                </a:solidFill>
              </a:rPr>
              <a:t>negocios</a:t>
            </a:r>
            <a:endParaRPr lang="es-MX" sz="1400" b="1" dirty="0">
              <a:solidFill>
                <a:prstClr val="white"/>
              </a:solidFill>
            </a:endParaRPr>
          </a:p>
          <a:p>
            <a:endParaRPr lang="es-MX" sz="1400" b="1" dirty="0" smtClean="0">
              <a:solidFill>
                <a:prstClr val="white"/>
              </a:solidFill>
            </a:endParaRPr>
          </a:p>
          <a:p>
            <a:pPr marL="171450" indent="-171450">
              <a:buFont typeface="Wingdings" panose="05000000000000000000" pitchFamily="2" charset="2"/>
              <a:buChar char="ü"/>
            </a:pPr>
            <a:r>
              <a:rPr lang="es-MX" sz="1400" b="1" dirty="0">
                <a:solidFill>
                  <a:prstClr val="white"/>
                </a:solidFill>
              </a:rPr>
              <a:t>Índice de competitividad </a:t>
            </a:r>
            <a:r>
              <a:rPr lang="es-MX" sz="1400" b="1" dirty="0" smtClean="0">
                <a:solidFill>
                  <a:prstClr val="white"/>
                </a:solidFill>
              </a:rPr>
              <a:t>estatal</a:t>
            </a:r>
          </a:p>
        </p:txBody>
      </p:sp>
      <p:sp>
        <p:nvSpPr>
          <p:cNvPr id="4" name="3 CuadroTexto"/>
          <p:cNvSpPr txBox="1"/>
          <p:nvPr/>
        </p:nvSpPr>
        <p:spPr>
          <a:xfrm>
            <a:off x="4427984" y="1186587"/>
            <a:ext cx="3816424" cy="1954381"/>
          </a:xfrm>
          <a:prstGeom prst="rect">
            <a:avLst/>
          </a:prstGeom>
          <a:noFill/>
        </p:spPr>
        <p:txBody>
          <a:bodyPr wrap="square" rtlCol="0">
            <a:spAutoFit/>
          </a:bodyPr>
          <a:lstStyle/>
          <a:p>
            <a:pPr algn="just"/>
            <a:r>
              <a:rPr lang="es-MX" sz="1100" dirty="0" smtClean="0">
                <a:solidFill>
                  <a:prstClr val="black"/>
                </a:solidFill>
              </a:rPr>
              <a:t>En el mes de noviembre, el Instituto Mexicano para la Competitividad (IMCO) presentó la actualización del Índice Estatal de Competitividad para el 2014. En comparación al dato publicado en 2012, la Ciudad de México continúa ocupando el primer lugar de las 32 posiciones del ranking. En términos generales, el índice mide la capacidad de una entidad para  atraer y retener la inversión y el talento, a partir de 10 dimensiones. El Distrito Federal ocupa la primera posición en cuatro de ellas: sociedad </a:t>
            </a:r>
            <a:r>
              <a:rPr lang="es-MX" sz="1100" dirty="0">
                <a:solidFill>
                  <a:prstClr val="black"/>
                </a:solidFill>
              </a:rPr>
              <a:t>incluyente, preparada y </a:t>
            </a:r>
            <a:r>
              <a:rPr lang="es-MX" sz="1100" dirty="0" smtClean="0">
                <a:solidFill>
                  <a:prstClr val="black"/>
                </a:solidFill>
              </a:rPr>
              <a:t>sana, sectores precursores, innovación </a:t>
            </a:r>
            <a:r>
              <a:rPr lang="es-MX" sz="1100" dirty="0">
                <a:solidFill>
                  <a:prstClr val="black"/>
                </a:solidFill>
              </a:rPr>
              <a:t>de los sectores </a:t>
            </a:r>
            <a:r>
              <a:rPr lang="es-MX" sz="1100" dirty="0" smtClean="0">
                <a:solidFill>
                  <a:prstClr val="black"/>
                </a:solidFill>
              </a:rPr>
              <a:t>económicos y en economía estable.</a:t>
            </a:r>
          </a:p>
        </p:txBody>
      </p:sp>
    </p:spTree>
    <p:extLst>
      <p:ext uri="{BB962C8B-B14F-4D97-AF65-F5344CB8AC3E}">
        <p14:creationId xmlns:p14="http://schemas.microsoft.com/office/powerpoint/2010/main" val="4511955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1 CuadroTexto"/>
          <p:cNvSpPr txBox="1"/>
          <p:nvPr/>
        </p:nvSpPr>
        <p:spPr>
          <a:xfrm>
            <a:off x="395536" y="971436"/>
            <a:ext cx="2592288" cy="400110"/>
          </a:xfrm>
          <a:prstGeom prst="rect">
            <a:avLst/>
          </a:prstGeom>
          <a:noFill/>
        </p:spPr>
        <p:txBody>
          <a:bodyPr wrap="square" rtlCol="0">
            <a:spAutoFit/>
          </a:bodyPr>
          <a:lstStyle/>
          <a:p>
            <a:r>
              <a:rPr lang="es-MX" sz="2000" b="1" dirty="0" smtClean="0">
                <a:solidFill>
                  <a:prstClr val="white"/>
                </a:solidFill>
              </a:rPr>
              <a:t>Inversión</a:t>
            </a:r>
            <a:endParaRPr lang="es-MX" sz="2000" b="1" dirty="0">
              <a:solidFill>
                <a:prstClr val="white"/>
              </a:solidFill>
            </a:endParaRPr>
          </a:p>
        </p:txBody>
      </p:sp>
      <p:sp>
        <p:nvSpPr>
          <p:cNvPr id="3" name="2 CuadroTexto"/>
          <p:cNvSpPr txBox="1"/>
          <p:nvPr/>
        </p:nvSpPr>
        <p:spPr>
          <a:xfrm>
            <a:off x="395536" y="1969676"/>
            <a:ext cx="2592288" cy="523220"/>
          </a:xfrm>
          <a:prstGeom prst="rect">
            <a:avLst/>
          </a:prstGeom>
          <a:noFill/>
        </p:spPr>
        <p:txBody>
          <a:bodyPr wrap="square" rtlCol="0">
            <a:spAutoFit/>
          </a:bodyPr>
          <a:lstStyle/>
          <a:p>
            <a:pPr marL="171450" indent="-171450">
              <a:buFont typeface="Wingdings" panose="05000000000000000000" pitchFamily="2" charset="2"/>
              <a:buChar char="ü"/>
            </a:pPr>
            <a:r>
              <a:rPr lang="es-MX" sz="1400" b="1" dirty="0">
                <a:solidFill>
                  <a:prstClr val="white"/>
                </a:solidFill>
              </a:rPr>
              <a:t>Inversión </a:t>
            </a:r>
            <a:r>
              <a:rPr lang="es-MX" sz="1400" b="1" dirty="0" smtClean="0">
                <a:solidFill>
                  <a:prstClr val="white"/>
                </a:solidFill>
              </a:rPr>
              <a:t>Extranjera Directa</a:t>
            </a:r>
          </a:p>
          <a:p>
            <a:pPr marL="171450" indent="-171450">
              <a:buFont typeface="Wingdings" panose="05000000000000000000" pitchFamily="2" charset="2"/>
              <a:buChar char="ü"/>
            </a:pPr>
            <a:endParaRPr lang="es-MX" sz="1400" b="1" dirty="0">
              <a:solidFill>
                <a:prstClr val="white"/>
              </a:solidFill>
            </a:endParaRPr>
          </a:p>
        </p:txBody>
      </p:sp>
      <p:sp>
        <p:nvSpPr>
          <p:cNvPr id="4" name="3 CuadroTexto"/>
          <p:cNvSpPr txBox="1"/>
          <p:nvPr/>
        </p:nvSpPr>
        <p:spPr>
          <a:xfrm>
            <a:off x="4355976" y="980728"/>
            <a:ext cx="3888432" cy="2277547"/>
          </a:xfrm>
          <a:prstGeom prst="rect">
            <a:avLst/>
          </a:prstGeom>
          <a:noFill/>
        </p:spPr>
        <p:txBody>
          <a:bodyPr wrap="square" rtlCol="0">
            <a:spAutoFit/>
          </a:bodyPr>
          <a:lstStyle/>
          <a:p>
            <a:pPr algn="just">
              <a:spcAft>
                <a:spcPts val="600"/>
              </a:spcAft>
            </a:pPr>
            <a:r>
              <a:rPr lang="es-MX" sz="1100" dirty="0" smtClean="0">
                <a:solidFill>
                  <a:prstClr val="black"/>
                </a:solidFill>
              </a:rPr>
              <a:t>Al tercer trimestre de 2014, el Distrito Federal sigue siendo el principal polo de atracción de la inversión extranjera directa (IED) en México, con un 47% del total recibido en el país en lo que va del año.</a:t>
            </a:r>
          </a:p>
          <a:p>
            <a:pPr algn="just">
              <a:spcAft>
                <a:spcPts val="600"/>
              </a:spcAft>
            </a:pPr>
            <a:r>
              <a:rPr lang="es-MX" sz="1100" dirty="0" smtClean="0">
                <a:solidFill>
                  <a:prstClr val="black"/>
                </a:solidFill>
              </a:rPr>
              <a:t>No obstante lo anterior, debe decirse que en comparación con el año anterior, la IED muestra una caída importante a nivel nacional de -54%, mientras que en el Distrito Federal esta pérdida es más aguda y representa una disminución del 67%. </a:t>
            </a:r>
          </a:p>
          <a:p>
            <a:pPr algn="just">
              <a:spcAft>
                <a:spcPts val="600"/>
              </a:spcAft>
            </a:pPr>
            <a:r>
              <a:rPr lang="es-MX" sz="1100" dirty="0" smtClean="0">
                <a:solidFill>
                  <a:prstClr val="black"/>
                </a:solidFill>
              </a:rPr>
              <a:t>De acuerdo con la Secretaría de Economía federal, durante este año y el 2013 se registraron comportamientos atípicos por transferencias inusuales, lo cual acentúa las tasas de variación negativas.</a:t>
            </a:r>
          </a:p>
        </p:txBody>
      </p:sp>
    </p:spTree>
    <p:extLst>
      <p:ext uri="{BB962C8B-B14F-4D97-AF65-F5344CB8AC3E}">
        <p14:creationId xmlns:p14="http://schemas.microsoft.com/office/powerpoint/2010/main" val="31538795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1 CuadroTexto"/>
          <p:cNvSpPr txBox="1"/>
          <p:nvPr/>
        </p:nvSpPr>
        <p:spPr>
          <a:xfrm>
            <a:off x="395536" y="908720"/>
            <a:ext cx="2592288" cy="400110"/>
          </a:xfrm>
          <a:prstGeom prst="rect">
            <a:avLst/>
          </a:prstGeom>
          <a:noFill/>
        </p:spPr>
        <p:txBody>
          <a:bodyPr wrap="square" rtlCol="0">
            <a:spAutoFit/>
          </a:bodyPr>
          <a:lstStyle/>
          <a:p>
            <a:r>
              <a:rPr lang="es-MX" sz="2000" b="1" dirty="0" smtClean="0">
                <a:solidFill>
                  <a:prstClr val="white"/>
                </a:solidFill>
              </a:rPr>
              <a:t>Finanzas Públicas</a:t>
            </a:r>
            <a:endParaRPr lang="es-MX" sz="2000" b="1" dirty="0">
              <a:solidFill>
                <a:prstClr val="white"/>
              </a:solidFill>
            </a:endParaRPr>
          </a:p>
        </p:txBody>
      </p:sp>
      <p:sp>
        <p:nvSpPr>
          <p:cNvPr id="3" name="2 CuadroTexto"/>
          <p:cNvSpPr txBox="1"/>
          <p:nvPr/>
        </p:nvSpPr>
        <p:spPr>
          <a:xfrm>
            <a:off x="395536" y="1787332"/>
            <a:ext cx="2592288" cy="1815882"/>
          </a:xfrm>
          <a:prstGeom prst="rect">
            <a:avLst/>
          </a:prstGeom>
          <a:noFill/>
        </p:spPr>
        <p:txBody>
          <a:bodyPr wrap="square" rtlCol="0">
            <a:spAutoFit/>
          </a:bodyPr>
          <a:lstStyle/>
          <a:p>
            <a:pPr marL="171450" indent="-171450">
              <a:buFont typeface="Wingdings" panose="05000000000000000000" pitchFamily="2" charset="2"/>
              <a:buChar char="ü"/>
            </a:pPr>
            <a:r>
              <a:rPr lang="es-MX" sz="1400" b="1" dirty="0" smtClean="0">
                <a:solidFill>
                  <a:prstClr val="white"/>
                </a:solidFill>
              </a:rPr>
              <a:t>Ingresos del Gobierno  del Distrito Federal</a:t>
            </a:r>
          </a:p>
          <a:p>
            <a:pPr marL="171450" indent="-171450">
              <a:buFont typeface="Wingdings" panose="05000000000000000000" pitchFamily="2" charset="2"/>
              <a:buChar char="ü"/>
            </a:pPr>
            <a:endParaRPr lang="es-MX" sz="1400" b="1" dirty="0">
              <a:solidFill>
                <a:prstClr val="white"/>
              </a:solidFill>
            </a:endParaRPr>
          </a:p>
          <a:p>
            <a:pPr marL="171450" indent="-171450">
              <a:buFont typeface="Wingdings" panose="05000000000000000000" pitchFamily="2" charset="2"/>
              <a:buChar char="ü"/>
            </a:pPr>
            <a:r>
              <a:rPr lang="es-MX" sz="1400" b="1" dirty="0">
                <a:solidFill>
                  <a:prstClr val="white"/>
                </a:solidFill>
              </a:rPr>
              <a:t>Gasto neto del sector público </a:t>
            </a:r>
            <a:r>
              <a:rPr lang="es-MX" sz="1400" b="1" dirty="0" smtClean="0">
                <a:solidFill>
                  <a:prstClr val="white"/>
                </a:solidFill>
              </a:rPr>
              <a:t>presupuestario del Gobierno del Distrito Federal</a:t>
            </a:r>
          </a:p>
          <a:p>
            <a:pPr marL="171450" indent="-171450">
              <a:buFont typeface="Wingdings" panose="05000000000000000000" pitchFamily="2" charset="2"/>
              <a:buChar char="ü"/>
            </a:pPr>
            <a:endParaRPr lang="es-MX" sz="1400" b="1" dirty="0">
              <a:solidFill>
                <a:prstClr val="white"/>
              </a:solidFill>
            </a:endParaRPr>
          </a:p>
          <a:p>
            <a:pPr marL="171450" indent="-171450">
              <a:buFont typeface="Wingdings" panose="05000000000000000000" pitchFamily="2" charset="2"/>
              <a:buChar char="ü"/>
            </a:pPr>
            <a:r>
              <a:rPr lang="es-MX" sz="1400" b="1" dirty="0" smtClean="0">
                <a:solidFill>
                  <a:prstClr val="white"/>
                </a:solidFill>
              </a:rPr>
              <a:t>Servicio de la Deuda Pública</a:t>
            </a:r>
          </a:p>
        </p:txBody>
      </p:sp>
      <p:sp>
        <p:nvSpPr>
          <p:cNvPr id="4" name="3 CuadroTexto"/>
          <p:cNvSpPr txBox="1"/>
          <p:nvPr/>
        </p:nvSpPr>
        <p:spPr>
          <a:xfrm>
            <a:off x="4355976" y="1052736"/>
            <a:ext cx="3888432" cy="4047262"/>
          </a:xfrm>
          <a:prstGeom prst="rect">
            <a:avLst/>
          </a:prstGeom>
          <a:noFill/>
        </p:spPr>
        <p:txBody>
          <a:bodyPr wrap="square" rtlCol="0">
            <a:spAutoFit/>
          </a:bodyPr>
          <a:lstStyle/>
          <a:p>
            <a:pPr algn="just">
              <a:spcAft>
                <a:spcPts val="600"/>
              </a:spcAft>
            </a:pPr>
            <a:r>
              <a:rPr lang="es-MX" sz="1100" dirty="0">
                <a:solidFill>
                  <a:prstClr val="black"/>
                </a:solidFill>
              </a:rPr>
              <a:t>Los </a:t>
            </a:r>
            <a:r>
              <a:rPr lang="es-MX" sz="1100" dirty="0" smtClean="0">
                <a:solidFill>
                  <a:prstClr val="black"/>
                </a:solidFill>
              </a:rPr>
              <a:t>ingresos </a:t>
            </a:r>
            <a:r>
              <a:rPr lang="es-MX" sz="1100" dirty="0">
                <a:solidFill>
                  <a:prstClr val="black"/>
                </a:solidFill>
              </a:rPr>
              <a:t>totales para el tercer trimestre de 2014 ascendieron a 138,147.2 millones de </a:t>
            </a:r>
            <a:r>
              <a:rPr lang="es-MX" sz="1100" dirty="0" smtClean="0">
                <a:solidFill>
                  <a:prstClr val="black"/>
                </a:solidFill>
              </a:rPr>
              <a:t>pesos, </a:t>
            </a:r>
            <a:r>
              <a:rPr lang="es-MX" sz="1100" dirty="0">
                <a:solidFill>
                  <a:prstClr val="black"/>
                </a:solidFill>
              </a:rPr>
              <a:t>superando en 19.2% lo estimado para este </a:t>
            </a:r>
            <a:r>
              <a:rPr lang="es-MX" sz="1100" dirty="0" smtClean="0">
                <a:solidFill>
                  <a:prstClr val="black"/>
                </a:solidFill>
              </a:rPr>
              <a:t>periodo, resultado de una </a:t>
            </a:r>
            <a:r>
              <a:rPr lang="es-MX" sz="1100" dirty="0">
                <a:solidFill>
                  <a:prstClr val="black"/>
                </a:solidFill>
              </a:rPr>
              <a:t>mayor recaudación de </a:t>
            </a:r>
            <a:r>
              <a:rPr lang="es-MX" sz="1100" dirty="0" smtClean="0">
                <a:solidFill>
                  <a:prstClr val="black"/>
                </a:solidFill>
              </a:rPr>
              <a:t>ingresos locales. </a:t>
            </a:r>
          </a:p>
          <a:p>
            <a:pPr algn="just">
              <a:spcAft>
                <a:spcPts val="600"/>
              </a:spcAft>
            </a:pPr>
            <a:r>
              <a:rPr lang="es-MX" sz="1100" dirty="0">
                <a:solidFill>
                  <a:prstClr val="black"/>
                </a:solidFill>
              </a:rPr>
              <a:t>El </a:t>
            </a:r>
            <a:r>
              <a:rPr lang="es-MX" sz="1100" dirty="0" smtClean="0">
                <a:solidFill>
                  <a:prstClr val="black"/>
                </a:solidFill>
              </a:rPr>
              <a:t>gasto </a:t>
            </a:r>
            <a:r>
              <a:rPr lang="es-MX" sz="1100" dirty="0">
                <a:solidFill>
                  <a:prstClr val="black"/>
                </a:solidFill>
              </a:rPr>
              <a:t>programable </a:t>
            </a:r>
            <a:r>
              <a:rPr lang="es-MX" sz="1100" dirty="0" smtClean="0">
                <a:solidFill>
                  <a:prstClr val="black"/>
                </a:solidFill>
              </a:rPr>
              <a:t>se </a:t>
            </a:r>
            <a:r>
              <a:rPr lang="es-MX" sz="1100" dirty="0">
                <a:solidFill>
                  <a:prstClr val="black"/>
                </a:solidFill>
              </a:rPr>
              <a:t>incrementó </a:t>
            </a:r>
            <a:r>
              <a:rPr lang="es-MX" sz="1100" dirty="0" smtClean="0">
                <a:solidFill>
                  <a:prstClr val="black"/>
                </a:solidFill>
              </a:rPr>
              <a:t>4.9</a:t>
            </a:r>
            <a:r>
              <a:rPr lang="es-MX" sz="1100" dirty="0">
                <a:solidFill>
                  <a:prstClr val="black"/>
                </a:solidFill>
              </a:rPr>
              <a:t>%, mientras que el gasto no programable se redujo en 5.7%, comparado en términos reales con el mismo período de 2013. </a:t>
            </a:r>
          </a:p>
          <a:p>
            <a:pPr algn="just">
              <a:spcAft>
                <a:spcPts val="600"/>
              </a:spcAft>
            </a:pPr>
            <a:r>
              <a:rPr lang="es-MX" sz="1100" dirty="0">
                <a:solidFill>
                  <a:prstClr val="black"/>
                </a:solidFill>
              </a:rPr>
              <a:t>Con respecto al gasto corriente destacaron </a:t>
            </a:r>
            <a:r>
              <a:rPr lang="es-MX" sz="1100" dirty="0" smtClean="0">
                <a:solidFill>
                  <a:prstClr val="black"/>
                </a:solidFill>
              </a:rPr>
              <a:t>los recursos asignados a </a:t>
            </a:r>
            <a:r>
              <a:rPr lang="es-MX" sz="1100" dirty="0">
                <a:solidFill>
                  <a:prstClr val="black"/>
                </a:solidFill>
              </a:rPr>
              <a:t>los programas </a:t>
            </a:r>
            <a:r>
              <a:rPr lang="es-MX" sz="1100" dirty="0" smtClean="0">
                <a:solidFill>
                  <a:prstClr val="black"/>
                </a:solidFill>
              </a:rPr>
              <a:t>sociales, </a:t>
            </a:r>
            <a:r>
              <a:rPr lang="es-MX" sz="1100" dirty="0">
                <a:solidFill>
                  <a:prstClr val="black"/>
                </a:solidFill>
              </a:rPr>
              <a:t>mientras </a:t>
            </a:r>
            <a:r>
              <a:rPr lang="es-MX" sz="1100" dirty="0" smtClean="0">
                <a:solidFill>
                  <a:prstClr val="black"/>
                </a:solidFill>
              </a:rPr>
              <a:t>que </a:t>
            </a:r>
            <a:r>
              <a:rPr lang="es-MX" sz="1100" dirty="0">
                <a:solidFill>
                  <a:prstClr val="black"/>
                </a:solidFill>
              </a:rPr>
              <a:t>el gasto de capital aumentó en términos reales 3,851.9 </a:t>
            </a:r>
            <a:r>
              <a:rPr lang="es-MX" sz="1100" dirty="0" smtClean="0">
                <a:solidFill>
                  <a:prstClr val="black"/>
                </a:solidFill>
              </a:rPr>
              <a:t>millones de pesos </a:t>
            </a:r>
            <a:r>
              <a:rPr lang="es-MX" sz="1100" dirty="0">
                <a:solidFill>
                  <a:prstClr val="black"/>
                </a:solidFill>
              </a:rPr>
              <a:t>con respecto a septiembre de 2013. Lo anterior se tradujo en </a:t>
            </a:r>
            <a:r>
              <a:rPr lang="es-MX" sz="1100" dirty="0" smtClean="0">
                <a:solidFill>
                  <a:prstClr val="black"/>
                </a:solidFill>
              </a:rPr>
              <a:t>la </a:t>
            </a:r>
            <a:r>
              <a:rPr lang="es-MX" sz="1100" dirty="0">
                <a:solidFill>
                  <a:prstClr val="black"/>
                </a:solidFill>
              </a:rPr>
              <a:t>rehabilitación y mejoramiento del Corredor Urbano Av. Presidente </a:t>
            </a:r>
            <a:r>
              <a:rPr lang="es-MX" sz="1100" dirty="0" err="1">
                <a:solidFill>
                  <a:prstClr val="black"/>
                </a:solidFill>
              </a:rPr>
              <a:t>Masaryk</a:t>
            </a:r>
            <a:r>
              <a:rPr lang="es-MX" sz="1100" dirty="0">
                <a:solidFill>
                  <a:prstClr val="black"/>
                </a:solidFill>
              </a:rPr>
              <a:t> y del Parque de La Bombilla, destacó la adquisición de vehículos y equipo de defensa, así como de helicópteros para la ejecución de programas de seguridad pública.</a:t>
            </a:r>
          </a:p>
          <a:p>
            <a:pPr algn="just">
              <a:spcAft>
                <a:spcPts val="600"/>
              </a:spcAft>
            </a:pPr>
            <a:r>
              <a:rPr lang="es-MX" sz="1100" dirty="0" smtClean="0">
                <a:solidFill>
                  <a:prstClr val="black"/>
                </a:solidFill>
              </a:rPr>
              <a:t>El </a:t>
            </a:r>
            <a:r>
              <a:rPr lang="es-MX" sz="1100" dirty="0">
                <a:solidFill>
                  <a:prstClr val="black"/>
                </a:solidFill>
              </a:rPr>
              <a:t>saldo de la deuda del Gobierno del Distrito Federal fue de 63,058.0 </a:t>
            </a:r>
            <a:r>
              <a:rPr lang="es-MX" sz="1100" dirty="0" smtClean="0">
                <a:solidFill>
                  <a:prstClr val="black"/>
                </a:solidFill>
              </a:rPr>
              <a:t>millones de pesos, </a:t>
            </a:r>
            <a:r>
              <a:rPr lang="es-MX" sz="1100" dirty="0">
                <a:solidFill>
                  <a:prstClr val="black"/>
                </a:solidFill>
              </a:rPr>
              <a:t>generando así un desendeudamiento nominal temporal de 3.9% y un desendeudamiento real temporal de 5.9% con respecto al cierre de 2013. </a:t>
            </a:r>
            <a:r>
              <a:rPr lang="es-MX" sz="1100" dirty="0" smtClean="0">
                <a:solidFill>
                  <a:prstClr val="black"/>
                </a:solidFill>
              </a:rPr>
              <a:t>De esta forma, la deuda del GDF representa 2.2% del PIB local, por debajo del promedio nacional.</a:t>
            </a:r>
            <a:endParaRPr lang="es-MX" sz="1100" dirty="0">
              <a:solidFill>
                <a:prstClr val="black"/>
              </a:solidFill>
            </a:endParaRPr>
          </a:p>
        </p:txBody>
      </p:sp>
    </p:spTree>
    <p:extLst>
      <p:ext uri="{BB962C8B-B14F-4D97-AF65-F5344CB8AC3E}">
        <p14:creationId xmlns:p14="http://schemas.microsoft.com/office/powerpoint/2010/main" val="33280409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1 CuadroTexto"/>
          <p:cNvSpPr txBox="1"/>
          <p:nvPr/>
        </p:nvSpPr>
        <p:spPr>
          <a:xfrm>
            <a:off x="395536" y="908720"/>
            <a:ext cx="2592288" cy="400110"/>
          </a:xfrm>
          <a:prstGeom prst="rect">
            <a:avLst/>
          </a:prstGeom>
          <a:noFill/>
        </p:spPr>
        <p:txBody>
          <a:bodyPr wrap="square" rtlCol="0">
            <a:spAutoFit/>
          </a:bodyPr>
          <a:lstStyle/>
          <a:p>
            <a:r>
              <a:rPr lang="es-MX" sz="2000" b="1" dirty="0" smtClean="0">
                <a:solidFill>
                  <a:prstClr val="white"/>
                </a:solidFill>
              </a:rPr>
              <a:t>Comercio</a:t>
            </a:r>
            <a:endParaRPr lang="es-MX" sz="2000" b="1" dirty="0">
              <a:solidFill>
                <a:prstClr val="white"/>
              </a:solidFill>
            </a:endParaRPr>
          </a:p>
        </p:txBody>
      </p:sp>
      <p:sp>
        <p:nvSpPr>
          <p:cNvPr id="3" name="2 CuadroTexto"/>
          <p:cNvSpPr txBox="1"/>
          <p:nvPr/>
        </p:nvSpPr>
        <p:spPr>
          <a:xfrm>
            <a:off x="395536" y="1827401"/>
            <a:ext cx="2592288" cy="1169551"/>
          </a:xfrm>
          <a:prstGeom prst="rect">
            <a:avLst/>
          </a:prstGeom>
          <a:noFill/>
        </p:spPr>
        <p:txBody>
          <a:bodyPr wrap="square" rtlCol="0">
            <a:spAutoFit/>
          </a:bodyPr>
          <a:lstStyle/>
          <a:p>
            <a:pPr marL="171450" indent="-171450">
              <a:buFont typeface="Wingdings" panose="05000000000000000000" pitchFamily="2" charset="2"/>
              <a:buChar char="ü"/>
            </a:pPr>
            <a:r>
              <a:rPr lang="es-MX" sz="1400" b="1" dirty="0" smtClean="0">
                <a:solidFill>
                  <a:prstClr val="white"/>
                </a:solidFill>
              </a:rPr>
              <a:t>Indicadores de comercio</a:t>
            </a:r>
          </a:p>
          <a:p>
            <a:pPr marL="171450" indent="-171450">
              <a:buFont typeface="Wingdings" panose="05000000000000000000" pitchFamily="2" charset="2"/>
              <a:buChar char="ü"/>
            </a:pPr>
            <a:endParaRPr lang="es-MX" sz="1400" b="1" dirty="0">
              <a:solidFill>
                <a:prstClr val="white"/>
              </a:solidFill>
            </a:endParaRPr>
          </a:p>
          <a:p>
            <a:pPr marL="171450" indent="-171450">
              <a:buFont typeface="Wingdings" panose="05000000000000000000" pitchFamily="2" charset="2"/>
              <a:buChar char="ü"/>
            </a:pPr>
            <a:r>
              <a:rPr lang="es-MX" sz="1400" b="1" dirty="0" smtClean="0">
                <a:solidFill>
                  <a:prstClr val="white"/>
                </a:solidFill>
              </a:rPr>
              <a:t>Ventas en </a:t>
            </a:r>
            <a:r>
              <a:rPr lang="es-MX" sz="1400" b="1" dirty="0">
                <a:solidFill>
                  <a:prstClr val="white"/>
                </a:solidFill>
              </a:rPr>
              <a:t>tiendas </a:t>
            </a:r>
            <a:r>
              <a:rPr lang="es-MX" sz="1400" b="1" dirty="0" smtClean="0">
                <a:solidFill>
                  <a:prstClr val="white"/>
                </a:solidFill>
              </a:rPr>
              <a:t>de autoservicio y departamentales</a:t>
            </a:r>
            <a:endParaRPr lang="es-MX" sz="1400" b="1" dirty="0">
              <a:solidFill>
                <a:prstClr val="white"/>
              </a:solidFill>
            </a:endParaRPr>
          </a:p>
        </p:txBody>
      </p:sp>
      <p:sp>
        <p:nvSpPr>
          <p:cNvPr id="4" name="3 CuadroTexto"/>
          <p:cNvSpPr txBox="1"/>
          <p:nvPr/>
        </p:nvSpPr>
        <p:spPr>
          <a:xfrm>
            <a:off x="4427984" y="1124744"/>
            <a:ext cx="3744416" cy="4154984"/>
          </a:xfrm>
          <a:prstGeom prst="rect">
            <a:avLst/>
          </a:prstGeom>
          <a:noFill/>
        </p:spPr>
        <p:txBody>
          <a:bodyPr wrap="square" rtlCol="0">
            <a:spAutoFit/>
          </a:bodyPr>
          <a:lstStyle/>
          <a:p>
            <a:pPr algn="just"/>
            <a:r>
              <a:rPr lang="es-MX" sz="1100" dirty="0">
                <a:solidFill>
                  <a:prstClr val="black"/>
                </a:solidFill>
              </a:rPr>
              <a:t>El indicador que registra el nivel de comercio al por mayor y al por menor </a:t>
            </a:r>
            <a:r>
              <a:rPr lang="es-MX" sz="1100" dirty="0" smtClean="0">
                <a:solidFill>
                  <a:prstClr val="black"/>
                </a:solidFill>
              </a:rPr>
              <a:t>para </a:t>
            </a:r>
            <a:r>
              <a:rPr lang="es-MX" sz="1100" dirty="0">
                <a:solidFill>
                  <a:prstClr val="black"/>
                </a:solidFill>
              </a:rPr>
              <a:t>el Distrito Federal </a:t>
            </a:r>
            <a:r>
              <a:rPr lang="es-MX" sz="1100" dirty="0" smtClean="0">
                <a:solidFill>
                  <a:prstClr val="black"/>
                </a:solidFill>
              </a:rPr>
              <a:t>tuvieron </a:t>
            </a:r>
            <a:r>
              <a:rPr lang="es-MX" sz="1100" dirty="0">
                <a:solidFill>
                  <a:prstClr val="black"/>
                </a:solidFill>
              </a:rPr>
              <a:t>un comportamiento muy diferente entre </a:t>
            </a:r>
            <a:r>
              <a:rPr lang="es-MX" sz="1100" dirty="0" smtClean="0">
                <a:solidFill>
                  <a:prstClr val="black"/>
                </a:solidFill>
              </a:rPr>
              <a:t>sí este </a:t>
            </a:r>
            <a:r>
              <a:rPr lang="es-MX" sz="1100" dirty="0">
                <a:solidFill>
                  <a:prstClr val="black"/>
                </a:solidFill>
              </a:rPr>
              <a:t>2014, </a:t>
            </a:r>
            <a:r>
              <a:rPr lang="es-MX" sz="1100" dirty="0" smtClean="0">
                <a:solidFill>
                  <a:prstClr val="black"/>
                </a:solidFill>
              </a:rPr>
              <a:t>dado que mientras para </a:t>
            </a:r>
            <a:r>
              <a:rPr lang="es-MX" sz="1100" dirty="0">
                <a:solidFill>
                  <a:prstClr val="black"/>
                </a:solidFill>
              </a:rPr>
              <a:t>el comercio al por menor </a:t>
            </a:r>
            <a:r>
              <a:rPr lang="es-MX" sz="1100" dirty="0" smtClean="0">
                <a:solidFill>
                  <a:prstClr val="black"/>
                </a:solidFill>
              </a:rPr>
              <a:t>se observa </a:t>
            </a:r>
            <a:r>
              <a:rPr lang="es-MX" sz="1100" dirty="0">
                <a:solidFill>
                  <a:prstClr val="black"/>
                </a:solidFill>
              </a:rPr>
              <a:t>una </a:t>
            </a:r>
            <a:r>
              <a:rPr lang="es-MX" sz="1100" dirty="0" smtClean="0">
                <a:solidFill>
                  <a:prstClr val="black"/>
                </a:solidFill>
              </a:rPr>
              <a:t>reactivación, en el caso del </a:t>
            </a:r>
            <a:r>
              <a:rPr lang="es-MX" sz="1100" dirty="0">
                <a:solidFill>
                  <a:prstClr val="black"/>
                </a:solidFill>
              </a:rPr>
              <a:t>comercio al por mayor se </a:t>
            </a:r>
            <a:r>
              <a:rPr lang="es-MX" sz="1100" dirty="0" smtClean="0">
                <a:solidFill>
                  <a:prstClr val="black"/>
                </a:solidFill>
              </a:rPr>
              <a:t>registra un </a:t>
            </a:r>
            <a:r>
              <a:rPr lang="es-MX" sz="1100" dirty="0">
                <a:solidFill>
                  <a:prstClr val="black"/>
                </a:solidFill>
              </a:rPr>
              <a:t>leve estancamiento, </a:t>
            </a:r>
            <a:r>
              <a:rPr lang="es-MX" sz="1100" dirty="0" smtClean="0">
                <a:solidFill>
                  <a:prstClr val="black"/>
                </a:solidFill>
              </a:rPr>
              <a:t>en </a:t>
            </a:r>
            <a:r>
              <a:rPr lang="es-MX" sz="1100" dirty="0">
                <a:solidFill>
                  <a:prstClr val="black"/>
                </a:solidFill>
              </a:rPr>
              <a:t>otras palabras, el comercio al por menor recupera la tendencia positiva mientras que el comercio al por mayor se </a:t>
            </a:r>
            <a:r>
              <a:rPr lang="es-MX" sz="1100" dirty="0" smtClean="0">
                <a:solidFill>
                  <a:prstClr val="black"/>
                </a:solidFill>
              </a:rPr>
              <a:t>encuentra </a:t>
            </a:r>
            <a:r>
              <a:rPr lang="es-MX" sz="1100" dirty="0">
                <a:solidFill>
                  <a:prstClr val="black"/>
                </a:solidFill>
              </a:rPr>
              <a:t>en los mismos niveles de diciembre de 2013.</a:t>
            </a:r>
          </a:p>
          <a:p>
            <a:pPr algn="just"/>
            <a:endParaRPr lang="es-MX" sz="1100" dirty="0" smtClean="0">
              <a:solidFill>
                <a:prstClr val="black"/>
              </a:solidFill>
            </a:endParaRPr>
          </a:p>
          <a:p>
            <a:pPr algn="just"/>
            <a:r>
              <a:rPr lang="es-MX" sz="1100" dirty="0" smtClean="0">
                <a:solidFill>
                  <a:prstClr val="black"/>
                </a:solidFill>
              </a:rPr>
              <a:t>Este  indicador </a:t>
            </a:r>
            <a:r>
              <a:rPr lang="es-MX" sz="1100" dirty="0">
                <a:solidFill>
                  <a:prstClr val="black"/>
                </a:solidFill>
              </a:rPr>
              <a:t>ha mostrado cambios en su elaboración, según informa el Instituto Nacional de Estadística y Geografía (INEGI). </a:t>
            </a:r>
            <a:r>
              <a:rPr lang="es-MX" sz="1100" dirty="0" smtClean="0">
                <a:solidFill>
                  <a:prstClr val="black"/>
                </a:solidFill>
              </a:rPr>
              <a:t>Entre </a:t>
            </a:r>
            <a:r>
              <a:rPr lang="es-MX" sz="1100" dirty="0">
                <a:solidFill>
                  <a:prstClr val="black"/>
                </a:solidFill>
              </a:rPr>
              <a:t>los cambios destacan dos, el primero se refiere a la mejora en la cobertura de las variables de estudio  y el segundo obedece a un cambio en la presentación de los resultados, ya que anteriormente se generaban por ciudad y actualmente se muestran por entidad federativa, todo lo anterior tomando como año base el 2008.</a:t>
            </a:r>
          </a:p>
          <a:p>
            <a:pPr algn="just"/>
            <a:endParaRPr lang="es-MX" sz="1100" dirty="0">
              <a:solidFill>
                <a:prstClr val="black"/>
              </a:solidFill>
            </a:endParaRPr>
          </a:p>
          <a:p>
            <a:pPr algn="just"/>
            <a:r>
              <a:rPr lang="es-MX" sz="1100" dirty="0" smtClean="0">
                <a:solidFill>
                  <a:prstClr val="black"/>
                </a:solidFill>
              </a:rPr>
              <a:t>De manera agregada, el indicador del </a:t>
            </a:r>
            <a:r>
              <a:rPr lang="es-MX" sz="1100" dirty="0">
                <a:solidFill>
                  <a:prstClr val="black"/>
                </a:solidFill>
              </a:rPr>
              <a:t>comercio </a:t>
            </a:r>
            <a:r>
              <a:rPr lang="es-MX" sz="1100" dirty="0" smtClean="0">
                <a:solidFill>
                  <a:prstClr val="black"/>
                </a:solidFill>
              </a:rPr>
              <a:t>total en el rubro del comercio </a:t>
            </a:r>
            <a:r>
              <a:rPr lang="es-MX" sz="1100" dirty="0">
                <a:solidFill>
                  <a:prstClr val="black"/>
                </a:solidFill>
              </a:rPr>
              <a:t>al por mayor </a:t>
            </a:r>
            <a:r>
              <a:rPr lang="es-MX" sz="1100" dirty="0" smtClean="0">
                <a:solidFill>
                  <a:prstClr val="black"/>
                </a:solidFill>
              </a:rPr>
              <a:t>registra una caída del </a:t>
            </a:r>
            <a:r>
              <a:rPr lang="es-MX" sz="1100" dirty="0">
                <a:solidFill>
                  <a:prstClr val="black"/>
                </a:solidFill>
              </a:rPr>
              <a:t>10.9</a:t>
            </a:r>
            <a:r>
              <a:rPr lang="es-MX" sz="1100" dirty="0" smtClean="0">
                <a:solidFill>
                  <a:prstClr val="black"/>
                </a:solidFill>
              </a:rPr>
              <a:t>%, </a:t>
            </a:r>
            <a:r>
              <a:rPr lang="es-MX" sz="1100" dirty="0">
                <a:solidFill>
                  <a:prstClr val="black"/>
                </a:solidFill>
              </a:rPr>
              <a:t>mientras  que en el comercio al por menor se tuvo un incremento </a:t>
            </a:r>
            <a:r>
              <a:rPr lang="es-MX" sz="1100" dirty="0" smtClean="0">
                <a:solidFill>
                  <a:prstClr val="black"/>
                </a:solidFill>
              </a:rPr>
              <a:t>del </a:t>
            </a:r>
            <a:r>
              <a:rPr lang="es-MX" sz="1100" dirty="0">
                <a:solidFill>
                  <a:prstClr val="black"/>
                </a:solidFill>
              </a:rPr>
              <a:t>1.2</a:t>
            </a:r>
            <a:r>
              <a:rPr lang="es-MX" sz="1100" dirty="0" smtClean="0">
                <a:solidFill>
                  <a:prstClr val="black"/>
                </a:solidFill>
              </a:rPr>
              <a:t>%, </a:t>
            </a:r>
            <a:r>
              <a:rPr lang="es-MX" sz="1100" dirty="0">
                <a:solidFill>
                  <a:prstClr val="black"/>
                </a:solidFill>
              </a:rPr>
              <a:t>todo con respecto al mismo período del año anterior.</a:t>
            </a:r>
          </a:p>
        </p:txBody>
      </p:sp>
    </p:spTree>
    <p:extLst>
      <p:ext uri="{BB962C8B-B14F-4D97-AF65-F5344CB8AC3E}">
        <p14:creationId xmlns:p14="http://schemas.microsoft.com/office/powerpoint/2010/main" val="31438098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4 CuadroTexto"/>
          <p:cNvSpPr txBox="1"/>
          <p:nvPr/>
        </p:nvSpPr>
        <p:spPr>
          <a:xfrm>
            <a:off x="395536" y="908720"/>
            <a:ext cx="2592288" cy="400110"/>
          </a:xfrm>
          <a:prstGeom prst="rect">
            <a:avLst/>
          </a:prstGeom>
          <a:noFill/>
        </p:spPr>
        <p:txBody>
          <a:bodyPr wrap="square" rtlCol="0">
            <a:spAutoFit/>
          </a:bodyPr>
          <a:lstStyle/>
          <a:p>
            <a:r>
              <a:rPr lang="es-MX" sz="2000" b="1" dirty="0" smtClean="0">
                <a:solidFill>
                  <a:prstClr val="white"/>
                </a:solidFill>
              </a:rPr>
              <a:t>Turismo</a:t>
            </a:r>
            <a:endParaRPr lang="es-MX" sz="2000" b="1" dirty="0">
              <a:solidFill>
                <a:prstClr val="white"/>
              </a:solidFill>
            </a:endParaRPr>
          </a:p>
        </p:txBody>
      </p:sp>
      <p:sp>
        <p:nvSpPr>
          <p:cNvPr id="6" name="5 CuadroTexto"/>
          <p:cNvSpPr txBox="1"/>
          <p:nvPr/>
        </p:nvSpPr>
        <p:spPr>
          <a:xfrm>
            <a:off x="395536" y="1827401"/>
            <a:ext cx="2592288" cy="1169551"/>
          </a:xfrm>
          <a:prstGeom prst="rect">
            <a:avLst/>
          </a:prstGeom>
          <a:noFill/>
        </p:spPr>
        <p:txBody>
          <a:bodyPr wrap="square" rtlCol="0">
            <a:spAutoFit/>
          </a:bodyPr>
          <a:lstStyle/>
          <a:p>
            <a:pPr marL="171450" indent="-171450">
              <a:buFont typeface="Wingdings" panose="05000000000000000000" pitchFamily="2" charset="2"/>
              <a:buChar char="ü"/>
            </a:pPr>
            <a:r>
              <a:rPr lang="es-MX" sz="1400" b="1" dirty="0" smtClean="0">
                <a:solidFill>
                  <a:prstClr val="white"/>
                </a:solidFill>
              </a:rPr>
              <a:t>Oferta de cuartos y establecimientos de hospedaje</a:t>
            </a:r>
          </a:p>
          <a:p>
            <a:pPr marL="171450" indent="-171450">
              <a:buFont typeface="Wingdings" panose="05000000000000000000" pitchFamily="2" charset="2"/>
              <a:buChar char="ü"/>
            </a:pPr>
            <a:endParaRPr lang="es-MX" sz="1400" b="1" dirty="0">
              <a:solidFill>
                <a:prstClr val="white"/>
              </a:solidFill>
            </a:endParaRPr>
          </a:p>
          <a:p>
            <a:pPr marL="171450" indent="-171450">
              <a:buFont typeface="Wingdings" panose="05000000000000000000" pitchFamily="2" charset="2"/>
              <a:buChar char="ü"/>
            </a:pPr>
            <a:r>
              <a:rPr lang="es-MX" sz="1400" b="1" dirty="0" smtClean="0">
                <a:solidFill>
                  <a:prstClr val="white"/>
                </a:solidFill>
              </a:rPr>
              <a:t>Turistas hospedados</a:t>
            </a:r>
          </a:p>
        </p:txBody>
      </p:sp>
      <p:sp>
        <p:nvSpPr>
          <p:cNvPr id="7" name="6 CuadroTexto"/>
          <p:cNvSpPr txBox="1"/>
          <p:nvPr/>
        </p:nvSpPr>
        <p:spPr>
          <a:xfrm>
            <a:off x="4427984" y="1124744"/>
            <a:ext cx="3744416" cy="2031325"/>
          </a:xfrm>
          <a:prstGeom prst="rect">
            <a:avLst/>
          </a:prstGeom>
          <a:noFill/>
        </p:spPr>
        <p:txBody>
          <a:bodyPr wrap="square" rtlCol="0">
            <a:spAutoFit/>
          </a:bodyPr>
          <a:lstStyle/>
          <a:p>
            <a:pPr algn="just">
              <a:spcAft>
                <a:spcPts val="600"/>
              </a:spcAft>
            </a:pPr>
            <a:r>
              <a:rPr lang="es-MX" sz="1100" dirty="0" smtClean="0">
                <a:solidFill>
                  <a:prstClr val="black"/>
                </a:solidFill>
              </a:rPr>
              <a:t>La </a:t>
            </a:r>
            <a:r>
              <a:rPr lang="es-MX" sz="1100" dirty="0">
                <a:solidFill>
                  <a:prstClr val="black"/>
                </a:solidFill>
              </a:rPr>
              <a:t>oferta hotelera </a:t>
            </a:r>
            <a:r>
              <a:rPr lang="es-MX" sz="1100" dirty="0" smtClean="0">
                <a:solidFill>
                  <a:prstClr val="black"/>
                </a:solidFill>
              </a:rPr>
              <a:t>continua fortaleciéndose en la capital. En los meses que van de enero a septiembre de este año, el número de habitaciones de hospedaje se ha incrementado 2.2%, con un porcentaje de ocupación de 64.9%. </a:t>
            </a:r>
            <a:endParaRPr lang="es-MX" sz="1100" dirty="0">
              <a:solidFill>
                <a:prstClr val="black"/>
              </a:solidFill>
            </a:endParaRPr>
          </a:p>
          <a:p>
            <a:pPr algn="just">
              <a:spcAft>
                <a:spcPts val="600"/>
              </a:spcAft>
            </a:pPr>
            <a:r>
              <a:rPr lang="es-MX" sz="1100" dirty="0" smtClean="0">
                <a:solidFill>
                  <a:prstClr val="black"/>
                </a:solidFill>
              </a:rPr>
              <a:t>En cuanto a la llegada de turistas, ésta se ha incrementado en 3.8% durante los meses de enero a septiembre en comparación con el mismo periodo del año anterior. De los más de 9 millones 530 mil turistas, 7.7 millones son nacionales (2.9% más que el año pasado) y 1.8 millones son turistas internacionales (7.9% más que en el mismo periodo del año pasado). </a:t>
            </a:r>
            <a:endParaRPr lang="es-MX" sz="1100" dirty="0">
              <a:solidFill>
                <a:prstClr val="black"/>
              </a:solidFill>
            </a:endParaRPr>
          </a:p>
        </p:txBody>
      </p:sp>
    </p:spTree>
    <p:extLst>
      <p:ext uri="{BB962C8B-B14F-4D97-AF65-F5344CB8AC3E}">
        <p14:creationId xmlns:p14="http://schemas.microsoft.com/office/powerpoint/2010/main" val="33979496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1 CuadroTexto"/>
          <p:cNvSpPr txBox="1"/>
          <p:nvPr/>
        </p:nvSpPr>
        <p:spPr>
          <a:xfrm>
            <a:off x="323528" y="495056"/>
            <a:ext cx="4276192" cy="5539978"/>
          </a:xfrm>
          <a:prstGeom prst="rect">
            <a:avLst/>
          </a:prstGeom>
          <a:noFill/>
        </p:spPr>
        <p:txBody>
          <a:bodyPr wrap="square" rtlCol="0">
            <a:spAutoFit/>
          </a:bodyPr>
          <a:lstStyle/>
          <a:p>
            <a:pPr algn="ctr"/>
            <a:r>
              <a:rPr lang="es-MX" sz="1400" b="1" dirty="0"/>
              <a:t>LA CIUDAD DE MÉXICO ENTRA A UNA (</a:t>
            </a:r>
            <a:r>
              <a:rPr lang="es-MX" sz="1400" b="1" dirty="0" smtClean="0"/>
              <a:t>TODAVÍA INCIERTA) FASE </a:t>
            </a:r>
            <a:r>
              <a:rPr lang="es-MX" sz="1400" b="1" dirty="0"/>
              <a:t>DE </a:t>
            </a:r>
            <a:r>
              <a:rPr lang="es-MX" sz="1400" b="1" dirty="0" smtClean="0"/>
              <a:t>RECUPERACIÓN</a:t>
            </a:r>
            <a:endParaRPr lang="es-MX" sz="1400" b="1" dirty="0"/>
          </a:p>
          <a:p>
            <a:pPr algn="just"/>
            <a:endParaRPr lang="es-MX" dirty="0" smtClean="0"/>
          </a:p>
          <a:p>
            <a:pPr algn="just"/>
            <a:r>
              <a:rPr lang="es-MX" sz="1200" dirty="0"/>
              <a:t>No sin titubeos y con tendencias fuertes aún contradictorias, la economía de la Ciudad de México parece haber entrado a una fase de expansión a partir de la segunda mitad del año 2014.</a:t>
            </a:r>
          </a:p>
          <a:p>
            <a:pPr algn="just"/>
            <a:endParaRPr lang="es-MX" sz="1200" dirty="0" smtClean="0"/>
          </a:p>
          <a:p>
            <a:pPr algn="just"/>
            <a:r>
              <a:rPr lang="es-MX" sz="1200" dirty="0"/>
              <a:t>En sincronía con el ritmo mismo del país, a partir de tercer trimestre, el crecimiento de la capital retoma una tendencia más dinámica para alcanzar tasas parecidas a las nacionales</a:t>
            </a:r>
            <a:r>
              <a:rPr lang="es-MX" sz="1200" u="sng" dirty="0">
                <a:hlinkClick r:id="rId3"/>
              </a:rPr>
              <a:t> </a:t>
            </a:r>
            <a:r>
              <a:rPr lang="es-MX" sz="1200" u="sng" baseline="30000" dirty="0">
                <a:hlinkClick r:id="rId3"/>
              </a:rPr>
              <a:t>[1] </a:t>
            </a:r>
            <a:r>
              <a:rPr lang="es-MX" sz="1200" dirty="0"/>
              <a:t>. Si el primer trimestre de 2014 habíamos cruzado el 1.6% de crecimiento y en el segundo, por el contrario, habíamos descendido a la mitad (0.8%), para el tercer trimestre estamos rebasando el 1.9%, un ascenso importante de nuestra actividad </a:t>
            </a:r>
            <a:r>
              <a:rPr lang="es-MX" sz="1200" dirty="0" smtClean="0"/>
              <a:t>económica (gráficas </a:t>
            </a:r>
            <a:r>
              <a:rPr lang="es-MX" sz="1200" dirty="0"/>
              <a:t>1 y 2</a:t>
            </a:r>
            <a:r>
              <a:rPr lang="es-MX" sz="1200" dirty="0" smtClean="0"/>
              <a:t>).</a:t>
            </a:r>
          </a:p>
          <a:p>
            <a:pPr algn="just"/>
            <a:endParaRPr lang="es-MX" sz="1200" dirty="0" smtClean="0"/>
          </a:p>
          <a:p>
            <a:pPr algn="just"/>
            <a:r>
              <a:rPr lang="es-MX" sz="1200" dirty="0"/>
              <a:t>Es importante destacar las agudas oscilaciones que muestra la gráfica, oscilaciones que si bien se dan en un margen estrecho de 0.5% a 2.0% muestran tres cambios sucesivos de tendencia-ciclo, en tan sólo tres trimestres. </a:t>
            </a:r>
            <a:r>
              <a:rPr lang="es-MX" sz="1200" dirty="0" smtClean="0"/>
              <a:t>Como </a:t>
            </a:r>
            <a:r>
              <a:rPr lang="es-MX" sz="1200" dirty="0"/>
              <a:t>hemos visto un comportamiento poco común en la economía del Distrito Federal</a:t>
            </a:r>
            <a:r>
              <a:rPr lang="es-MX" sz="1200" dirty="0" smtClean="0"/>
              <a:t>.</a:t>
            </a:r>
          </a:p>
          <a:p>
            <a:pPr algn="just"/>
            <a:endParaRPr lang="es-MX" sz="1100" dirty="0"/>
          </a:p>
          <a:p>
            <a:r>
              <a:rPr lang="es-MX" sz="900" dirty="0" smtClean="0"/>
              <a:t>_______________________________</a:t>
            </a:r>
            <a:endParaRPr lang="es-MX" sz="900" dirty="0"/>
          </a:p>
          <a:p>
            <a:pPr algn="just"/>
            <a:r>
              <a:rPr lang="es-MX" sz="800" u="sng" baseline="30000" dirty="0">
                <a:hlinkClick r:id="rId4"/>
              </a:rPr>
              <a:t>[1] </a:t>
            </a:r>
            <a:r>
              <a:rPr lang="es-MX" sz="800" dirty="0"/>
              <a:t>Con mejoras en la metodología de captación del PIB estatal anual por parte del Instituto Nacional de Estadística y Geografía (INEGI), se revisa el crecimiento de las economías </a:t>
            </a:r>
            <a:r>
              <a:rPr lang="es-MX" sz="800" dirty="0" err="1"/>
              <a:t>subnacionales</a:t>
            </a:r>
            <a:r>
              <a:rPr lang="es-MX" sz="800" dirty="0"/>
              <a:t> al cierre del 2013 y se confirma que la ciudad alcanzó un crecimiento de 1.6% real, incluso mayor que el registrado por el país, 1.4% (Ver gráfica 1</a:t>
            </a:r>
            <a:r>
              <a:rPr lang="es-MX" sz="800" dirty="0" smtClean="0"/>
              <a:t>). </a:t>
            </a:r>
            <a:r>
              <a:rPr lang="es-MX" sz="800" dirty="0"/>
              <a:t> </a:t>
            </a:r>
            <a:r>
              <a:rPr lang="es-MX" sz="800" dirty="0" smtClean="0"/>
              <a:t>Estos </a:t>
            </a:r>
            <a:r>
              <a:rPr lang="es-MX" sz="800" dirty="0"/>
              <a:t>resultados no coinciden con los que muestra el Indicador Trimestral de la Actividad Económica Estatal, el cual aún no incorpora los ajustes </a:t>
            </a:r>
            <a:r>
              <a:rPr lang="es-MX" sz="800" dirty="0" smtClean="0"/>
              <a:t>metodológicos.</a:t>
            </a:r>
          </a:p>
          <a:p>
            <a:pPr algn="just"/>
            <a:r>
              <a:rPr lang="es-MX" sz="800" dirty="0" smtClean="0"/>
              <a:t>No </a:t>
            </a:r>
            <a:r>
              <a:rPr lang="es-MX" sz="800" dirty="0"/>
              <a:t>obstante, el seguimiento coyuntural de la actividad económica trimestral que se hace en este Reporte, así como las proyecciones de crecimiento, se sigue basando en el ITAEE del Distrito Federal</a:t>
            </a:r>
            <a:r>
              <a:rPr lang="es-MX" sz="800" dirty="0" smtClean="0"/>
              <a:t>.</a:t>
            </a:r>
            <a:endParaRPr lang="es-MX" sz="1050" dirty="0" smtClean="0"/>
          </a:p>
        </p:txBody>
      </p:sp>
      <p:pic>
        <p:nvPicPr>
          <p:cNvPr id="4"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83832" y="726808"/>
            <a:ext cx="4139951" cy="2265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4 CuadroTexto"/>
          <p:cNvSpPr txBox="1"/>
          <p:nvPr/>
        </p:nvSpPr>
        <p:spPr>
          <a:xfrm>
            <a:off x="4751039" y="644103"/>
            <a:ext cx="1296144" cy="215444"/>
          </a:xfrm>
          <a:prstGeom prst="rect">
            <a:avLst/>
          </a:prstGeom>
          <a:noFill/>
        </p:spPr>
        <p:txBody>
          <a:bodyPr wrap="square" rtlCol="0">
            <a:spAutoFit/>
          </a:bodyPr>
          <a:lstStyle/>
          <a:p>
            <a:r>
              <a:rPr lang="es-MX" sz="800" dirty="0" smtClean="0"/>
              <a:t>Gráfica 1.</a:t>
            </a:r>
            <a:endParaRPr lang="es-MX" sz="800" dirty="0"/>
          </a:p>
        </p:txBody>
      </p:sp>
      <p:pic>
        <p:nvPicPr>
          <p:cNvPr id="6" name="Picture 2"/>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751039" y="3232493"/>
            <a:ext cx="4320480" cy="2797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6 CuadroTexto"/>
          <p:cNvSpPr txBox="1"/>
          <p:nvPr/>
        </p:nvSpPr>
        <p:spPr>
          <a:xfrm>
            <a:off x="4817570" y="3009679"/>
            <a:ext cx="1296144" cy="215444"/>
          </a:xfrm>
          <a:prstGeom prst="rect">
            <a:avLst/>
          </a:prstGeom>
          <a:noFill/>
        </p:spPr>
        <p:txBody>
          <a:bodyPr wrap="square" rtlCol="0">
            <a:spAutoFit/>
          </a:bodyPr>
          <a:lstStyle/>
          <a:p>
            <a:r>
              <a:rPr lang="es-MX" sz="800" dirty="0" smtClean="0"/>
              <a:t>Gráfica 2.</a:t>
            </a:r>
            <a:endParaRPr lang="es-MX" sz="800" dirty="0"/>
          </a:p>
        </p:txBody>
      </p:sp>
    </p:spTree>
    <p:extLst>
      <p:ext uri="{BB962C8B-B14F-4D97-AF65-F5344CB8AC3E}">
        <p14:creationId xmlns:p14="http://schemas.microsoft.com/office/powerpoint/2010/main" val="195524467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2 CuadroTexto"/>
          <p:cNvSpPr txBox="1"/>
          <p:nvPr/>
        </p:nvSpPr>
        <p:spPr>
          <a:xfrm>
            <a:off x="395536" y="692696"/>
            <a:ext cx="4104456" cy="5262979"/>
          </a:xfrm>
          <a:prstGeom prst="rect">
            <a:avLst/>
          </a:prstGeom>
          <a:noFill/>
        </p:spPr>
        <p:txBody>
          <a:bodyPr wrap="square" rtlCol="0">
            <a:spAutoFit/>
          </a:bodyPr>
          <a:lstStyle/>
          <a:p>
            <a:pPr algn="just"/>
            <a:r>
              <a:rPr lang="es-MX" sz="1200" dirty="0"/>
              <a:t>De esa manera, el PIB de 2014 en el Distrito Federal alcanzará los 2.5 billones de pesos de Producto Interno Bruto a precios corrientes y sigue constituyendo el 17% del PIB nacional. Si bien es cierto que la tasa de crecimiento de la actividad económica del Distrito Federal se ubica por debajo de la media nacional (2.2%), su contribución al crecimiento total del país equivale a aproximadamente el 26%, es decir una cuarta parte del crecimiento total de México es explicado por el crecimiento del Distrito Federal</a:t>
            </a:r>
            <a:r>
              <a:rPr lang="es-MX" sz="1200" dirty="0" smtClean="0"/>
              <a:t>.</a:t>
            </a:r>
          </a:p>
          <a:p>
            <a:pPr algn="just"/>
            <a:endParaRPr lang="es-MX" sz="1200" dirty="0"/>
          </a:p>
          <a:p>
            <a:pPr algn="just"/>
            <a:r>
              <a:rPr lang="es-MX" sz="1200" dirty="0"/>
              <a:t>Uno de los factores más importantes que explican la senda expansiva del tercer trimestre es la rápida recuperación de la construcción cuya tasa de crecimiento alcanza el 21.7% comparado con el mismo periodo en el 2013 (ver gráfica 3), lo que equivale a un valor neto de 9.5 mil millones de pesos. Con mucho el Distrito Federal sigue siendo la zona de mayor plusvalía y de mayor atractivo para el desarrollo inmobiliario, lo que representa un gran reto para su orden urbano y su estilo de cambio territorial.</a:t>
            </a:r>
          </a:p>
          <a:p>
            <a:pPr algn="just"/>
            <a:endParaRPr lang="es-MX" sz="1200" dirty="0" smtClean="0"/>
          </a:p>
          <a:p>
            <a:pPr algn="just"/>
            <a:r>
              <a:rPr lang="es-MX" sz="1200" dirty="0"/>
              <a:t>El comercio al por menor vuelve a ser otro de los factores que explican el crecimiento de la Ciudad de México. En septiembre de 2014, el comercio al por menor ha repuntado con tasas superiores al 8.8%, lo que lo convierte en un sector de enorme dinamismo y de gran aporte, pues como se sabe este tipo de comercio –donde se ubica la economía popular– explica casi el 10% del PIB local. </a:t>
            </a:r>
          </a:p>
          <a:p>
            <a:pPr algn="just"/>
            <a:endParaRPr lang="es-MX" sz="1200" dirty="0"/>
          </a:p>
        </p:txBody>
      </p:sp>
      <p:sp>
        <p:nvSpPr>
          <p:cNvPr id="8" name="7 CuadroTexto"/>
          <p:cNvSpPr txBox="1"/>
          <p:nvPr/>
        </p:nvSpPr>
        <p:spPr>
          <a:xfrm>
            <a:off x="4756855" y="3501008"/>
            <a:ext cx="3960440" cy="2215991"/>
          </a:xfrm>
          <a:prstGeom prst="rect">
            <a:avLst/>
          </a:prstGeom>
          <a:noFill/>
        </p:spPr>
        <p:txBody>
          <a:bodyPr wrap="square" rtlCol="0">
            <a:spAutoFit/>
          </a:bodyPr>
          <a:lstStyle/>
          <a:p>
            <a:pPr algn="just"/>
            <a:r>
              <a:rPr lang="es-MX" sz="1200" dirty="0"/>
              <a:t>Un tercer elemento de gran importancia para el crecimiento lo constituye la generación de empleos en el Distrito Federal, mismo que es ya una constante a lo largo de todo el siglo XXI. De enero a octubre de este año se generaron en la Ciudad de México 157 mil 231 nuevos empleos formales registrados en el IMSS. Esto equivale al 19% del total de nuevo empleo creado en el país. Por eso y por mucho, el Distrito Federal se mantiene como la primera entidad generadora de oportunidades y de empleo de toda la nación (ver gráfica </a:t>
            </a:r>
            <a:r>
              <a:rPr lang="es-MX" sz="1200" dirty="0" smtClean="0"/>
              <a:t>4</a:t>
            </a:r>
            <a:r>
              <a:rPr lang="es-MX" sz="1200" dirty="0"/>
              <a:t>).</a:t>
            </a:r>
          </a:p>
          <a:p>
            <a:endParaRPr lang="es-MX" dirty="0"/>
          </a:p>
        </p:txBody>
      </p:sp>
      <p:pic>
        <p:nvPicPr>
          <p:cNvPr id="9"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47432" y="907055"/>
            <a:ext cx="4386181" cy="23698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9 CuadroTexto"/>
          <p:cNvSpPr txBox="1"/>
          <p:nvPr/>
        </p:nvSpPr>
        <p:spPr>
          <a:xfrm>
            <a:off x="4574207" y="777561"/>
            <a:ext cx="1296144" cy="215444"/>
          </a:xfrm>
          <a:prstGeom prst="rect">
            <a:avLst/>
          </a:prstGeom>
          <a:noFill/>
        </p:spPr>
        <p:txBody>
          <a:bodyPr wrap="square" rtlCol="0">
            <a:spAutoFit/>
          </a:bodyPr>
          <a:lstStyle/>
          <a:p>
            <a:r>
              <a:rPr lang="es-MX" sz="800" dirty="0" smtClean="0"/>
              <a:t>Gráfica 3.</a:t>
            </a:r>
            <a:endParaRPr lang="es-MX" sz="800" dirty="0"/>
          </a:p>
        </p:txBody>
      </p:sp>
    </p:spTree>
    <p:extLst>
      <p:ext uri="{BB962C8B-B14F-4D97-AF65-F5344CB8AC3E}">
        <p14:creationId xmlns:p14="http://schemas.microsoft.com/office/powerpoint/2010/main" val="171561323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9643" y="571721"/>
            <a:ext cx="4509076" cy="25688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2 CuadroTexto"/>
          <p:cNvSpPr txBox="1"/>
          <p:nvPr/>
        </p:nvSpPr>
        <p:spPr>
          <a:xfrm>
            <a:off x="395536" y="477252"/>
            <a:ext cx="1296144" cy="215444"/>
          </a:xfrm>
          <a:prstGeom prst="rect">
            <a:avLst/>
          </a:prstGeom>
          <a:noFill/>
        </p:spPr>
        <p:txBody>
          <a:bodyPr wrap="square" rtlCol="0">
            <a:spAutoFit/>
          </a:bodyPr>
          <a:lstStyle/>
          <a:p>
            <a:r>
              <a:rPr lang="es-MX" sz="800" dirty="0" smtClean="0"/>
              <a:t>Gráfica </a:t>
            </a:r>
            <a:r>
              <a:rPr lang="es-MX" sz="800" dirty="0" smtClean="0"/>
              <a:t>4.</a:t>
            </a:r>
            <a:endParaRPr lang="es-MX" sz="800" dirty="0"/>
          </a:p>
        </p:txBody>
      </p:sp>
      <p:sp>
        <p:nvSpPr>
          <p:cNvPr id="4" name="3 CuadroTexto"/>
          <p:cNvSpPr txBox="1"/>
          <p:nvPr/>
        </p:nvSpPr>
        <p:spPr>
          <a:xfrm>
            <a:off x="373290" y="3429000"/>
            <a:ext cx="4176464" cy="2769989"/>
          </a:xfrm>
          <a:prstGeom prst="rect">
            <a:avLst/>
          </a:prstGeom>
          <a:noFill/>
        </p:spPr>
        <p:txBody>
          <a:bodyPr wrap="square" rtlCol="0">
            <a:spAutoFit/>
          </a:bodyPr>
          <a:lstStyle/>
          <a:p>
            <a:pPr algn="just"/>
            <a:r>
              <a:rPr lang="es-MX" sz="1200" dirty="0"/>
              <a:t>Las finanzas públicas y su manejo son otras de las fortalezas de la ciudad. Los ingresos locales han superado lo previsto en el periodo que va de enero a septiembre de 2014 con un superávit de 19.2% en comparación con el periodo similar del año anterior. El gasto programable se incrementó 4.9% y el gasto de capital aumentó en términos reales en 3, 851.9 millones de pesos con respecto a septiembre de 2013. Si bien estas magnitudes no alcanzan, por si mismas, para establecer en definitiva una política de gasto pro cíclica que pueda modificar las tendencias fundamentales, también es cierto que son muy pocas las entidades que puede inyectar tales niveles de gasto con recursos propios y en un nivel de endeudamiento tan manejable como el que tiene la Ciudad de México.</a:t>
            </a:r>
          </a:p>
          <a:p>
            <a:endParaRPr lang="es-MX" dirty="0"/>
          </a:p>
        </p:txBody>
      </p:sp>
      <p:sp>
        <p:nvSpPr>
          <p:cNvPr id="5" name="4 CuadroTexto"/>
          <p:cNvSpPr txBox="1"/>
          <p:nvPr/>
        </p:nvSpPr>
        <p:spPr>
          <a:xfrm>
            <a:off x="4932040" y="601365"/>
            <a:ext cx="3888432" cy="5447645"/>
          </a:xfrm>
          <a:prstGeom prst="rect">
            <a:avLst/>
          </a:prstGeom>
          <a:noFill/>
        </p:spPr>
        <p:txBody>
          <a:bodyPr wrap="square" rtlCol="0">
            <a:spAutoFit/>
          </a:bodyPr>
          <a:lstStyle/>
          <a:p>
            <a:pPr algn="just"/>
            <a:r>
              <a:rPr lang="es-MX" sz="1200" dirty="0"/>
              <a:t>Por su parte el turismo de enero a septiembre se ha incrementado a una tasa de 3.8%, es decir, 9 millones 530 mil turistas. De los cuales 7.7 de ellos son nacionales (2.9% más que el año pasado), y 1.8 millones son visitantes internacionales (7.9% más que los registrados, hasta la fecha, en el año pasado).</a:t>
            </a:r>
          </a:p>
          <a:p>
            <a:pPr algn="just"/>
            <a:endParaRPr lang="es-MX" sz="1200" dirty="0" smtClean="0"/>
          </a:p>
          <a:p>
            <a:pPr algn="just"/>
            <a:endParaRPr lang="es-MX" sz="1200" dirty="0" smtClean="0"/>
          </a:p>
          <a:p>
            <a:pPr algn="just"/>
            <a:r>
              <a:rPr lang="es-MX" sz="1200" dirty="0" smtClean="0"/>
              <a:t>Por </a:t>
            </a:r>
            <a:r>
              <a:rPr lang="es-MX" sz="1200" dirty="0"/>
              <a:t>el lado de las tendencias negativas está la reducción drástica de la llegada de inversión extranjera directa al país y al Distrito Federal. La IED muestra una tendencia negativa del 67% (una magnitud solo aparentemente inusual, pues como se recordará, en el año 2013 ocurrió una enorme compra directa de una de las mayores empresas de México, la Cervecería Modelo). No obstante, el Distrito Federal sigue captando la mitad de la inversión extranjera directa y hasta el tercer trimestre radicó 7 mil 127.9 millones de dólares.</a:t>
            </a:r>
          </a:p>
          <a:p>
            <a:pPr algn="just"/>
            <a:endParaRPr lang="es-MX" sz="1200" dirty="0" smtClean="0"/>
          </a:p>
          <a:p>
            <a:pPr algn="just"/>
            <a:endParaRPr lang="es-MX" sz="1200" dirty="0" smtClean="0"/>
          </a:p>
          <a:p>
            <a:pPr algn="just"/>
            <a:r>
              <a:rPr lang="es-MX" sz="1200" dirty="0"/>
              <a:t>La industria manufacturera en el Distrito Federal sigue mostrando una debilidad preocupante al disminuir en 0.7% en el tercer trimestre de 2014, es decir un decrecimiento respecto al año pasado. Finalmente con una tendencia errática y también preocupante tenemos al comercio al por mayor que al mes de septiembre presenta una tasa negativa de -3.6% respecto al mismo mes de 2013 (ver gráfica 5). </a:t>
            </a:r>
          </a:p>
          <a:p>
            <a:endParaRPr lang="es-MX" sz="1200" dirty="0"/>
          </a:p>
        </p:txBody>
      </p:sp>
    </p:spTree>
    <p:extLst>
      <p:ext uri="{BB962C8B-B14F-4D97-AF65-F5344CB8AC3E}">
        <p14:creationId xmlns:p14="http://schemas.microsoft.com/office/powerpoint/2010/main" val="225088885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536" y="620688"/>
            <a:ext cx="4248472" cy="2952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3 CuadroTexto"/>
          <p:cNvSpPr txBox="1"/>
          <p:nvPr/>
        </p:nvSpPr>
        <p:spPr>
          <a:xfrm>
            <a:off x="395536" y="584974"/>
            <a:ext cx="1296144" cy="215444"/>
          </a:xfrm>
          <a:prstGeom prst="rect">
            <a:avLst/>
          </a:prstGeom>
          <a:noFill/>
        </p:spPr>
        <p:txBody>
          <a:bodyPr wrap="square" rtlCol="0">
            <a:spAutoFit/>
          </a:bodyPr>
          <a:lstStyle/>
          <a:p>
            <a:r>
              <a:rPr lang="es-MX" sz="800" dirty="0" smtClean="0"/>
              <a:t>Gráfica </a:t>
            </a:r>
            <a:r>
              <a:rPr lang="es-MX" sz="800" dirty="0" smtClean="0"/>
              <a:t>5.</a:t>
            </a:r>
            <a:endParaRPr lang="es-MX" sz="800" dirty="0"/>
          </a:p>
        </p:txBody>
      </p:sp>
      <p:sp>
        <p:nvSpPr>
          <p:cNvPr id="2" name="1 CuadroTexto"/>
          <p:cNvSpPr txBox="1"/>
          <p:nvPr/>
        </p:nvSpPr>
        <p:spPr>
          <a:xfrm>
            <a:off x="375656" y="3429000"/>
            <a:ext cx="4268351" cy="2585323"/>
          </a:xfrm>
          <a:prstGeom prst="rect">
            <a:avLst/>
          </a:prstGeom>
          <a:noFill/>
        </p:spPr>
        <p:txBody>
          <a:bodyPr wrap="square" rtlCol="0">
            <a:spAutoFit/>
          </a:bodyPr>
          <a:lstStyle/>
          <a:p>
            <a:pPr algn="just"/>
            <a:r>
              <a:rPr lang="es-MX" sz="1200" dirty="0"/>
              <a:t>En resumen la Ciudad de México crece gracias a su comercio popular, al menudeo, al repunte extraordinario del sector inmobiliario y otros sectores modernos que incluyen al turismo y a un gasto público en infraestructura sustentable  y creciente. </a:t>
            </a:r>
          </a:p>
          <a:p>
            <a:pPr algn="just"/>
            <a:r>
              <a:rPr lang="es-MX" sz="1200" dirty="0"/>
              <a:t> </a:t>
            </a:r>
          </a:p>
          <a:p>
            <a:pPr algn="just"/>
            <a:r>
              <a:rPr lang="es-MX" sz="1200" dirty="0"/>
              <a:t>El hecho más subrayable de todo este reporte sigue siendo la generación de empleo formal en la Ciudad de México, que marca ya una tendencia duradera y estable por más de una década y que en esta ocasión representa la cuarta parte de todo el empleo formal que se genera en México. No obstante, la menor inversión extranjera y la escasa existencia de stocks, revelan debilidades macroeconómicas que es indispensable atender.</a:t>
            </a:r>
          </a:p>
          <a:p>
            <a:endParaRPr lang="es-MX" dirty="0"/>
          </a:p>
        </p:txBody>
      </p:sp>
    </p:spTree>
    <p:extLst>
      <p:ext uri="{BB962C8B-B14F-4D97-AF65-F5344CB8AC3E}">
        <p14:creationId xmlns:p14="http://schemas.microsoft.com/office/powerpoint/2010/main" val="303541581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9" name="8 Tabla"/>
          <p:cNvGraphicFramePr>
            <a:graphicFrameLocks noGrp="1"/>
          </p:cNvGraphicFramePr>
          <p:nvPr>
            <p:extLst>
              <p:ext uri="{D42A27DB-BD31-4B8C-83A1-F6EECF244321}">
                <p14:modId xmlns:p14="http://schemas.microsoft.com/office/powerpoint/2010/main" val="602174763"/>
              </p:ext>
            </p:extLst>
          </p:nvPr>
        </p:nvGraphicFramePr>
        <p:xfrm>
          <a:off x="179512" y="914716"/>
          <a:ext cx="4042493" cy="4987189"/>
        </p:xfrm>
        <a:graphic>
          <a:graphicData uri="http://schemas.openxmlformats.org/drawingml/2006/table">
            <a:tbl>
              <a:tblPr/>
              <a:tblGrid>
                <a:gridCol w="889573"/>
                <a:gridCol w="788230"/>
                <a:gridCol w="788230"/>
                <a:gridCol w="788230"/>
                <a:gridCol w="788230"/>
              </a:tblGrid>
              <a:tr h="127004">
                <a:tc rowSpan="2">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1" i="0" u="none" strike="noStrike" dirty="0">
                          <a:solidFill>
                            <a:srgbClr val="FFFFFF"/>
                          </a:solidFill>
                          <a:effectLst/>
                          <a:latin typeface="Arial Narrow"/>
                        </a:rPr>
                        <a:t>Tendencias positivas</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7E848D">
                        <a:lumMod val="75000"/>
                      </a:srgbClr>
                    </a:solidFill>
                  </a:tcPr>
                </a:tc>
                <a:tc gridSpan="3">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1" i="0" u="none" strike="noStrike">
                          <a:solidFill>
                            <a:srgbClr val="FFFFFF"/>
                          </a:solidFill>
                          <a:effectLst/>
                          <a:latin typeface="Arial Narrow"/>
                        </a:rPr>
                        <a:t>Distrito Federal</a:t>
                      </a:r>
                    </a:p>
                  </a:txBody>
                  <a:tcPr marL="6769" marR="6769" marT="6769"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7E848D">
                        <a:lumMod val="75000"/>
                      </a:srgbClr>
                    </a:solidFill>
                  </a:tcPr>
                </a:tc>
                <a:tc hMerge="1">
                  <a:txBody>
                    <a:bodyPr/>
                    <a:lstStyle/>
                    <a:p>
                      <a:endParaRPr lang="es-MX"/>
                    </a:p>
                  </a:txBody>
                  <a:tcPr/>
                </a:tc>
                <a:tc hMerge="1">
                  <a:txBody>
                    <a:bodyPr/>
                    <a:lstStyle/>
                    <a:p>
                      <a:endParaRPr lang="es-MX"/>
                    </a:p>
                  </a:txBody>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1" i="0" u="none" strike="noStrike">
                          <a:solidFill>
                            <a:srgbClr val="FFFFFF"/>
                          </a:solidFill>
                          <a:effectLst/>
                          <a:latin typeface="Arial Narrow"/>
                        </a:rPr>
                        <a:t>Nacional</a:t>
                      </a:r>
                    </a:p>
                  </a:txBody>
                  <a:tcPr marL="6769" marR="6769" marT="6769" marB="0" anchor="ctr">
                    <a:lnL w="6350" cap="flat" cmpd="sng" algn="ctr">
                      <a:solidFill>
                        <a:srgbClr val="FFFFFF"/>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7E848D">
                        <a:lumMod val="75000"/>
                      </a:srgbClr>
                    </a:solidFill>
                  </a:tcPr>
                </a:tc>
              </a:tr>
              <a:tr h="33534">
                <a:tc vMerge="1">
                  <a:txBody>
                    <a:bodyPr/>
                    <a:lstStyle/>
                    <a:p>
                      <a:endParaRPr lang="es-MX"/>
                    </a:p>
                  </a:txBody>
                  <a:tcPr/>
                </a:tc>
                <a:tc rowSpan="2">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1" i="0" u="none" strike="noStrike" dirty="0">
                          <a:solidFill>
                            <a:srgbClr val="FFFFFF"/>
                          </a:solidFill>
                          <a:effectLst/>
                          <a:latin typeface="Arial Narrow"/>
                        </a:rPr>
                        <a:t>Periodo</a:t>
                      </a:r>
                    </a:p>
                  </a:txBody>
                  <a:tcPr marL="6769" marR="6769" marT="6769"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solidFill>
                      <a:srgbClr val="7E848D">
                        <a:lumMod val="75000"/>
                      </a:srgbClr>
                    </a:solidFill>
                  </a:tcPr>
                </a:tc>
                <a:tc rowSpan="2">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1" i="0" u="none" strike="noStrike">
                          <a:solidFill>
                            <a:srgbClr val="FFFFFF"/>
                          </a:solidFill>
                          <a:effectLst/>
                          <a:latin typeface="Arial Narrow"/>
                        </a:rPr>
                        <a:t>Valor del indicador</a:t>
                      </a:r>
                    </a:p>
                  </a:txBody>
                  <a:tcPr marL="6769" marR="6769" marT="6769"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solidFill>
                      <a:srgbClr val="7E848D">
                        <a:lumMod val="75000"/>
                      </a:srgbClr>
                    </a:solidFill>
                  </a:tcPr>
                </a:tc>
                <a:tc rowSpan="2">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1" i="0" u="none" strike="noStrike">
                          <a:solidFill>
                            <a:srgbClr val="FFFFFF"/>
                          </a:solidFill>
                          <a:effectLst/>
                          <a:latin typeface="Arial Narrow"/>
                        </a:rPr>
                        <a:t>Var. anual (respecto al mismo periodo del año anterior)</a:t>
                      </a:r>
                    </a:p>
                  </a:txBody>
                  <a:tcPr marL="6769" marR="6769" marT="6769"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solidFill>
                      <a:srgbClr val="7E848D">
                        <a:lumMod val="75000"/>
                      </a:srgbClr>
                    </a:solidFill>
                  </a:tcPr>
                </a:tc>
                <a:tc rowSpan="2">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1" i="0" u="none" strike="noStrike" dirty="0">
                          <a:solidFill>
                            <a:srgbClr val="FFFFFF"/>
                          </a:solidFill>
                          <a:effectLst/>
                          <a:latin typeface="Arial Narrow"/>
                        </a:rPr>
                        <a:t>Var. anual (respecto al mismo periodo del año anterior)</a:t>
                      </a:r>
                    </a:p>
                  </a:txBody>
                  <a:tcPr marL="6769" marR="6769" marT="6769" marB="0" anchor="ctr">
                    <a:lnL w="6350" cap="flat" cmpd="sng" algn="ctr">
                      <a:solidFill>
                        <a:srgbClr val="FFFFFF"/>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solidFill>
                      <a:srgbClr val="7E848D">
                        <a:lumMod val="75000"/>
                      </a:srgbClr>
                    </a:solidFill>
                  </a:tcPr>
                </a:tc>
              </a:tr>
              <a:tr h="275176">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1" i="0" u="none" strike="noStrike" dirty="0">
                          <a:solidFill>
                            <a:srgbClr val="FFFFFF"/>
                          </a:solidFill>
                          <a:effectLst/>
                          <a:latin typeface="Arial Narrow"/>
                        </a:rPr>
                        <a:t>Indicador</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solidFill>
                      <a:srgbClr val="7E848D">
                        <a:lumMod val="75000"/>
                      </a:srgbClr>
                    </a:solidFill>
                  </a:tcPr>
                </a:tc>
                <a:tc vMerge="1">
                  <a:txBody>
                    <a:bodyPr/>
                    <a:lstStyle/>
                    <a:p>
                      <a:endParaRPr lang="es-MX"/>
                    </a:p>
                  </a:txBody>
                  <a:tcPr/>
                </a:tc>
                <a:tc vMerge="1">
                  <a:txBody>
                    <a:bodyPr/>
                    <a:lstStyle/>
                    <a:p>
                      <a:endParaRPr lang="es-MX"/>
                    </a:p>
                  </a:txBody>
                  <a:tcPr/>
                </a:tc>
                <a:tc vMerge="1">
                  <a:txBody>
                    <a:bodyPr/>
                    <a:lstStyle/>
                    <a:p>
                      <a:endParaRPr lang="es-MX"/>
                    </a:p>
                  </a:txBody>
                  <a:tcPr/>
                </a:tc>
                <a:tc vMerge="1">
                  <a:txBody>
                    <a:bodyPr/>
                    <a:lstStyle/>
                    <a:p>
                      <a:endParaRPr lang="es-MX"/>
                    </a:p>
                  </a:txBody>
                  <a:tcPr/>
                </a:tc>
              </a:tr>
              <a:tr h="352790">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PIB estatal</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2013</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2,242,231 millones de pesos a precios de 2008</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1.6%</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1.4%</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r>
              <a:tr h="402180">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ITAEE (series originales)</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Tercer trimestre de 2014</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107.8</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0.8%</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r>
              <a:tr h="508017">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Valor de producción en construcción generado en la entidad</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Tercer trimestre de 2014</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9,555,260.53</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21.7%</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1.1</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r>
              <a:tr h="359846">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Registro de trabajadores en el IMSS</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Ene - Oct 2014</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2,963,597.80</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4.1%</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3.4%</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r>
              <a:tr h="359846">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Creación de empleos formales registrados en el IMSS</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Ene - Oct 2014</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157,231.00</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r>
              <a:tr h="550352">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Tasa de informalidad laboral</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Tercer trimestre de 2014</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49.7</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-1.97%</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-2.6%</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r>
              <a:tr h="486849">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Cuentas de producción en el consumo intermedio del sector servicios</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2013</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22,808 miles de pesos a precios de 2008</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16.2%</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6.5%</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r>
              <a:tr h="402180">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Comercio al por menor</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Tercer trimestre de 2014</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147.3</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1.2%</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3.0%</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r>
              <a:tr h="388068">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Índice de competitividad estatal 2014</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2012</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1</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r>
              <a:tr h="239897">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Ingresos del GDF</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Ene - Sep 2014</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138147.2 (millones de pesos)</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19.2%</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r>
              <a:tr h="239897">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Turistas hospedados en hoteles </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Ene - Sep 2014</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9,530,010</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3.80%</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a:t>
                      </a:r>
                    </a:p>
                  </a:txBody>
                  <a:tcPr marL="6769" marR="6769" marT="6769"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10" name="9 CuadroTexto"/>
          <p:cNvSpPr txBox="1"/>
          <p:nvPr/>
        </p:nvSpPr>
        <p:spPr>
          <a:xfrm>
            <a:off x="179512" y="493561"/>
            <a:ext cx="6696744" cy="276999"/>
          </a:xfrm>
          <a:prstGeom prst="rect">
            <a:avLst/>
          </a:prstGeom>
          <a:noFill/>
        </p:spPr>
        <p:txBody>
          <a:bodyPr wrap="square" rtlCol="0">
            <a:spAutoFit/>
          </a:bodyPr>
          <a:lstStyle/>
          <a:p>
            <a:pPr algn="just">
              <a:lnSpc>
                <a:spcPct val="150000"/>
              </a:lnSpc>
              <a:spcAft>
                <a:spcPts val="600"/>
              </a:spcAft>
            </a:pPr>
            <a:r>
              <a:rPr lang="es-MX" sz="800" b="1" dirty="0" smtClean="0">
                <a:latin typeface="+mj-lt"/>
              </a:rPr>
              <a:t>Tabla 1. Tendencias </a:t>
            </a:r>
            <a:r>
              <a:rPr lang="es-MX" sz="800" b="1" dirty="0" smtClean="0">
                <a:latin typeface="+mj-lt"/>
              </a:rPr>
              <a:t>positivas y negativas de los principales indicadores al tercer trimestre de 2014</a:t>
            </a:r>
            <a:endParaRPr lang="es-MX" sz="800" b="1" dirty="0">
              <a:latin typeface="+mj-lt"/>
            </a:endParaRPr>
          </a:p>
        </p:txBody>
      </p:sp>
      <p:graphicFrame>
        <p:nvGraphicFramePr>
          <p:cNvPr id="14" name="13 Tabla"/>
          <p:cNvGraphicFramePr>
            <a:graphicFrameLocks noGrp="1"/>
          </p:cNvGraphicFramePr>
          <p:nvPr>
            <p:extLst>
              <p:ext uri="{D42A27DB-BD31-4B8C-83A1-F6EECF244321}">
                <p14:modId xmlns:p14="http://schemas.microsoft.com/office/powerpoint/2010/main" val="1223924731"/>
              </p:ext>
            </p:extLst>
          </p:nvPr>
        </p:nvGraphicFramePr>
        <p:xfrm>
          <a:off x="4644008" y="908720"/>
          <a:ext cx="4104456" cy="4751889"/>
        </p:xfrm>
        <a:graphic>
          <a:graphicData uri="http://schemas.openxmlformats.org/drawingml/2006/table">
            <a:tbl>
              <a:tblPr/>
              <a:tblGrid>
                <a:gridCol w="988110"/>
                <a:gridCol w="664530"/>
                <a:gridCol w="808224"/>
                <a:gridCol w="820288"/>
                <a:gridCol w="823304"/>
              </a:tblGrid>
              <a:tr h="141245">
                <a:tc rowSpan="2">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1" i="0" u="none" strike="noStrike" dirty="0">
                          <a:solidFill>
                            <a:srgbClr val="FFFFFF"/>
                          </a:solidFill>
                          <a:effectLst/>
                          <a:latin typeface="Arial Narrow"/>
                        </a:rPr>
                        <a:t>Tendencias negativas</a:t>
                      </a:r>
                    </a:p>
                  </a:txBody>
                  <a:tcPr marL="7535" marR="7535" marT="7535" marB="0" anchor="ctr">
                    <a:lnL>
                      <a:noFill/>
                    </a:lnL>
                    <a:lnR w="635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7E848D">
                        <a:lumMod val="75000"/>
                      </a:srgbClr>
                    </a:solidFill>
                  </a:tcPr>
                </a:tc>
                <a:tc gridSpan="3">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1" i="0" u="none" strike="noStrike" dirty="0">
                          <a:solidFill>
                            <a:srgbClr val="FFFFFF"/>
                          </a:solidFill>
                          <a:effectLst/>
                          <a:latin typeface="Arial Narrow"/>
                        </a:rPr>
                        <a:t>Distrito Federal</a:t>
                      </a:r>
                    </a:p>
                  </a:txBody>
                  <a:tcPr marL="7535" marR="7535" marT="7535"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a:noFill/>
                    </a:lnT>
                    <a:lnB w="635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7E848D">
                        <a:lumMod val="75000"/>
                      </a:srgbClr>
                    </a:solidFill>
                  </a:tcPr>
                </a:tc>
                <a:tc hMerge="1">
                  <a:txBody>
                    <a:bodyPr/>
                    <a:lstStyle/>
                    <a:p>
                      <a:endParaRPr lang="es-MX"/>
                    </a:p>
                  </a:txBody>
                  <a:tcPr/>
                </a:tc>
                <a:tc hMerge="1">
                  <a:txBody>
                    <a:bodyPr/>
                    <a:lstStyle/>
                    <a:p>
                      <a:endParaRPr lang="es-MX"/>
                    </a:p>
                  </a:txBody>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1" i="0" u="none" strike="noStrike">
                          <a:solidFill>
                            <a:srgbClr val="FFFFFF"/>
                          </a:solidFill>
                          <a:effectLst/>
                          <a:latin typeface="Arial Narrow"/>
                        </a:rPr>
                        <a:t>Nacional</a:t>
                      </a:r>
                    </a:p>
                  </a:txBody>
                  <a:tcPr marL="7535" marR="7535" marT="7535" marB="0" anchor="ctr">
                    <a:lnL w="6350" cap="flat" cmpd="sng" algn="ctr">
                      <a:solidFill>
                        <a:srgbClr val="FFFFFF"/>
                      </a:solidFill>
                      <a:prstDash val="solid"/>
                      <a:round/>
                      <a:headEnd type="none" w="med" len="med"/>
                      <a:tailEnd type="none" w="med" len="med"/>
                    </a:lnL>
                    <a:lnR>
                      <a:noFill/>
                    </a:lnR>
                    <a:lnT>
                      <a:noFill/>
                    </a:lnT>
                    <a:lnB w="6350" cap="flat" cmpd="sng" algn="ctr">
                      <a:solidFill>
                        <a:srgbClr val="FFFFFF"/>
                      </a:solidFill>
                      <a:prstDash val="solid"/>
                      <a:round/>
                      <a:headEnd type="none" w="med" len="med"/>
                      <a:tailEnd type="none" w="med" len="med"/>
                    </a:lnB>
                    <a:lnTlToBr w="12700" cmpd="sng">
                      <a:noFill/>
                      <a:prstDash val="solid"/>
                    </a:lnTlToBr>
                    <a:lnBlToTr w="12700" cmpd="sng">
                      <a:noFill/>
                      <a:prstDash val="solid"/>
                    </a:lnBlToTr>
                    <a:solidFill>
                      <a:srgbClr val="7E848D">
                        <a:lumMod val="75000"/>
                      </a:srgbClr>
                    </a:solidFill>
                  </a:tcPr>
                </a:tc>
              </a:tr>
              <a:tr h="34299">
                <a:tc vMerge="1">
                  <a:txBody>
                    <a:bodyPr/>
                    <a:lstStyle/>
                    <a:p>
                      <a:endParaRPr lang="es-MX"/>
                    </a:p>
                  </a:txBody>
                  <a:tcPr/>
                </a:tc>
                <a:tc rowSpan="2">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1" i="0" u="none" strike="noStrike">
                          <a:solidFill>
                            <a:srgbClr val="FFFFFF"/>
                          </a:solidFill>
                          <a:effectLst/>
                          <a:latin typeface="Arial Narrow"/>
                        </a:rPr>
                        <a:t>Periodo</a:t>
                      </a:r>
                    </a:p>
                  </a:txBody>
                  <a:tcPr marL="7535" marR="7535" marT="7535"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solidFill>
                      <a:srgbClr val="7E848D">
                        <a:lumMod val="75000"/>
                      </a:srgbClr>
                    </a:solidFill>
                  </a:tcPr>
                </a:tc>
                <a:tc rowSpan="2">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1" i="0" u="none" strike="noStrike" dirty="0">
                          <a:solidFill>
                            <a:srgbClr val="FFFFFF"/>
                          </a:solidFill>
                          <a:effectLst/>
                          <a:latin typeface="Arial Narrow"/>
                        </a:rPr>
                        <a:t>Valor del indicador</a:t>
                      </a:r>
                    </a:p>
                  </a:txBody>
                  <a:tcPr marL="7535" marR="7535" marT="7535"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solidFill>
                      <a:srgbClr val="7E848D">
                        <a:lumMod val="75000"/>
                      </a:srgbClr>
                    </a:solidFill>
                  </a:tcPr>
                </a:tc>
                <a:tc rowSpan="2">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1" i="0" u="none" strike="noStrike">
                          <a:solidFill>
                            <a:srgbClr val="FFFFFF"/>
                          </a:solidFill>
                          <a:effectLst/>
                          <a:latin typeface="Arial Narrow"/>
                        </a:rPr>
                        <a:t>Var. anual (respecto al mismo periodo del año anterior) </a:t>
                      </a:r>
                    </a:p>
                  </a:txBody>
                  <a:tcPr marL="7535" marR="7535" marT="7535" marB="0" anchor="ctr">
                    <a:lnL w="6350" cap="flat" cmpd="sng" algn="ctr">
                      <a:solidFill>
                        <a:srgbClr val="FFFFFF"/>
                      </a:solidFill>
                      <a:prstDash val="solid"/>
                      <a:round/>
                      <a:headEnd type="none" w="med" len="med"/>
                      <a:tailEnd type="none" w="med" len="med"/>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solidFill>
                      <a:srgbClr val="7E848D">
                        <a:lumMod val="75000"/>
                      </a:srgbClr>
                    </a:solidFill>
                  </a:tcPr>
                </a:tc>
                <a:tc rowSpan="2">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1" i="0" u="none" strike="noStrike">
                          <a:solidFill>
                            <a:srgbClr val="FFFFFF"/>
                          </a:solidFill>
                          <a:effectLst/>
                          <a:latin typeface="Arial Narrow"/>
                        </a:rPr>
                        <a:t>Var. anual (respecto al mismo periodo del año anterior)</a:t>
                      </a:r>
                    </a:p>
                  </a:txBody>
                  <a:tcPr marL="7535" marR="7535" marT="7535" marB="0" anchor="ctr">
                    <a:lnL w="6350" cap="flat" cmpd="sng" algn="ctr">
                      <a:solidFill>
                        <a:srgbClr val="FFFFFF"/>
                      </a:solidFill>
                      <a:prstDash val="solid"/>
                      <a:round/>
                      <a:headEnd type="none" w="med" len="med"/>
                      <a:tailEnd type="none" w="med" len="med"/>
                    </a:lnL>
                    <a:lnR>
                      <a:noFill/>
                    </a:lnR>
                    <a:lnT w="6350" cap="flat" cmpd="sng" algn="ctr">
                      <a:solidFill>
                        <a:srgbClr val="FFFFFF"/>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solidFill>
                      <a:srgbClr val="7E848D">
                        <a:lumMod val="75000"/>
                      </a:srgbClr>
                    </a:solidFill>
                  </a:tcPr>
                </a:tc>
              </a:tr>
              <a:tr h="306031">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1" i="0" u="none" strike="noStrike" dirty="0">
                          <a:solidFill>
                            <a:srgbClr val="FFFFFF"/>
                          </a:solidFill>
                          <a:effectLst/>
                          <a:latin typeface="Arial Narrow"/>
                        </a:rPr>
                        <a:t>Indicador</a:t>
                      </a:r>
                    </a:p>
                  </a:txBody>
                  <a:tcPr marL="7535" marR="7535" marT="7535" marB="0" anchor="ctr">
                    <a:lnL>
                      <a:noFill/>
                    </a:lnL>
                    <a:lnR w="6350" cap="flat" cmpd="sng" algn="ctr">
                      <a:solidFill>
                        <a:srgbClr val="FFFFFF"/>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solidFill>
                      <a:srgbClr val="7E848D">
                        <a:lumMod val="75000"/>
                      </a:srgbClr>
                    </a:solidFill>
                  </a:tcPr>
                </a:tc>
                <a:tc vMerge="1">
                  <a:txBody>
                    <a:bodyPr/>
                    <a:lstStyle/>
                    <a:p>
                      <a:endParaRPr lang="es-MX"/>
                    </a:p>
                  </a:txBody>
                  <a:tcPr/>
                </a:tc>
                <a:tc vMerge="1">
                  <a:txBody>
                    <a:bodyPr/>
                    <a:lstStyle/>
                    <a:p>
                      <a:endParaRPr lang="es-MX"/>
                    </a:p>
                  </a:txBody>
                  <a:tcPr/>
                </a:tc>
                <a:tc vMerge="1">
                  <a:txBody>
                    <a:bodyPr/>
                    <a:lstStyle/>
                    <a:p>
                      <a:endParaRPr lang="es-MX"/>
                    </a:p>
                  </a:txBody>
                  <a:tcPr/>
                </a:tc>
                <a:tc vMerge="1">
                  <a:txBody>
                    <a:bodyPr/>
                    <a:lstStyle/>
                    <a:p>
                      <a:endParaRPr lang="es-MX"/>
                    </a:p>
                  </a:txBody>
                  <a:tcPr/>
                </a:tc>
              </a:tr>
              <a:tr h="392347">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Valor de producción de la industria manufacturera</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Tercer trimestre de 2014</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66,332,789 miles de pesos</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-0.7%</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4.7%</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r>
              <a:tr h="447276">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Inversión Extranjera Directa (millones de dólares)</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Trimestres I, II y III de 2014</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7,127.9 (47% del total nacional)</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-67%</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-54%</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r>
              <a:tr h="564980">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Comercio al por mayor</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Tercer trimestre de 2014</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107.1</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-10.9%</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4.6</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r>
              <a:tr h="400194">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Ventas ANTAD en tiendas iguales (AMCM)</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Tercer trimestre de 2014</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0.48</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r>
              <a:tr h="400194">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Tasa de desempleo**</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Tercer trimestre de 2014</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7.3%</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23.7%</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6.8%</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r>
              <a:tr h="612062">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Tasa de ocupación en condiciones críticas</a:t>
                      </a:r>
                      <a:r>
                        <a:rPr lang="es-MX" sz="800" b="0" i="0" u="none" strike="noStrike" baseline="30000">
                          <a:solidFill>
                            <a:srgbClr val="000000"/>
                          </a:solidFill>
                          <a:effectLst/>
                          <a:latin typeface="Arial Narrow"/>
                        </a:rPr>
                        <a:t>1</a:t>
                      </a:r>
                      <a:endParaRPr lang="es-MX" sz="800" b="0" i="0" u="none" strike="noStrike">
                        <a:solidFill>
                          <a:srgbClr val="000000"/>
                        </a:solidFill>
                        <a:effectLst/>
                        <a:latin typeface="Arial Narrow"/>
                      </a:endParaRP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Tercer trimestre de 2014</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10.6</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1.9%</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-4.1%</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r>
              <a:tr h="541439">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Ingresos por remesas familiares (DF)</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Tercer trimestre de 2014</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343 (millones de dólares)</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-7.3%</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7.0%</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r>
              <a:tr h="447276">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Índice trimestral de la tendencia laboral- intervalo de salarios</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Tercer trimestre de 2014</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1.3101</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3.3%</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2.8%</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r>
              <a:tr h="431581">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Índice nacional de precios al consumidor*</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Ene - Oct 2014</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114.6</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a:solidFill>
                            <a:srgbClr val="000000"/>
                          </a:solidFill>
                          <a:effectLst/>
                          <a:latin typeface="Arial Narrow"/>
                        </a:rPr>
                        <a:t>4.4%</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lgn="ctr" fontAlgn="ctr"/>
                      <a:r>
                        <a:rPr lang="es-MX" sz="800" b="0" i="0" u="none" strike="noStrike" dirty="0">
                          <a:solidFill>
                            <a:srgbClr val="000000"/>
                          </a:solidFill>
                          <a:effectLst/>
                          <a:latin typeface="Arial Narrow"/>
                        </a:rPr>
                        <a:t>3.9%</a:t>
                      </a:r>
                    </a:p>
                  </a:txBody>
                  <a:tcPr marL="7535" marR="7535" marT="7535" marB="0" anchor="ctr">
                    <a:lnL w="6350" cap="flat" cmpd="sng" algn="ctr">
                      <a:solidFill>
                        <a:srgbClr val="974706"/>
                      </a:solidFill>
                      <a:prstDash val="solid"/>
                      <a:round/>
                      <a:headEnd type="none" w="med" len="med"/>
                      <a:tailEnd type="none" w="med" len="med"/>
                    </a:lnL>
                    <a:lnR w="6350" cap="flat" cmpd="sng" algn="ctr">
                      <a:solidFill>
                        <a:srgbClr val="974706"/>
                      </a:solidFill>
                      <a:prstDash val="solid"/>
                      <a:round/>
                      <a:headEnd type="none" w="med" len="med"/>
                      <a:tailEnd type="none" w="med" len="med"/>
                    </a:lnR>
                    <a:lnT w="6350" cap="flat" cmpd="sng" algn="ctr">
                      <a:solidFill>
                        <a:srgbClr val="974706"/>
                      </a:solidFill>
                      <a:prstDash val="solid"/>
                      <a:round/>
                      <a:headEnd type="none" w="med" len="med"/>
                      <a:tailEnd type="none" w="med" len="med"/>
                    </a:lnT>
                    <a:lnB w="6350" cap="flat" cmpd="sng" algn="ctr">
                      <a:solidFill>
                        <a:srgbClr val="974706"/>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35710819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5260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3 CuadroTexto"/>
          <p:cNvSpPr txBox="1"/>
          <p:nvPr/>
        </p:nvSpPr>
        <p:spPr>
          <a:xfrm>
            <a:off x="395536" y="908720"/>
            <a:ext cx="2592288" cy="400110"/>
          </a:xfrm>
          <a:prstGeom prst="rect">
            <a:avLst/>
          </a:prstGeom>
          <a:noFill/>
        </p:spPr>
        <p:txBody>
          <a:bodyPr wrap="square" rtlCol="0">
            <a:spAutoFit/>
          </a:bodyPr>
          <a:lstStyle/>
          <a:p>
            <a:r>
              <a:rPr lang="es-MX" sz="2000" b="1" dirty="0" smtClean="0">
                <a:solidFill>
                  <a:prstClr val="white"/>
                </a:solidFill>
              </a:rPr>
              <a:t>Producción</a:t>
            </a:r>
            <a:endParaRPr lang="es-MX" sz="2000" b="1" dirty="0">
              <a:solidFill>
                <a:prstClr val="white"/>
              </a:solidFill>
            </a:endParaRPr>
          </a:p>
        </p:txBody>
      </p:sp>
      <p:sp>
        <p:nvSpPr>
          <p:cNvPr id="5" name="4 CuadroTexto"/>
          <p:cNvSpPr txBox="1"/>
          <p:nvPr/>
        </p:nvSpPr>
        <p:spPr>
          <a:xfrm>
            <a:off x="380214" y="1709514"/>
            <a:ext cx="2751626" cy="3231654"/>
          </a:xfrm>
          <a:prstGeom prst="rect">
            <a:avLst/>
          </a:prstGeom>
          <a:noFill/>
        </p:spPr>
        <p:txBody>
          <a:bodyPr wrap="square" rtlCol="0">
            <a:spAutoFit/>
          </a:bodyPr>
          <a:lstStyle/>
          <a:p>
            <a:pPr marL="171450" indent="-171450">
              <a:buFont typeface="Wingdings" panose="05000000000000000000" pitchFamily="2" charset="2"/>
              <a:buChar char="ü"/>
            </a:pPr>
            <a:r>
              <a:rPr lang="es-MX" sz="1200" b="1" dirty="0">
                <a:solidFill>
                  <a:prstClr val="white"/>
                </a:solidFill>
              </a:rPr>
              <a:t>Participación en el </a:t>
            </a:r>
            <a:r>
              <a:rPr lang="es-MX" sz="1200" b="1" dirty="0" smtClean="0">
                <a:solidFill>
                  <a:prstClr val="white"/>
                </a:solidFill>
              </a:rPr>
              <a:t>PIB</a:t>
            </a:r>
          </a:p>
          <a:p>
            <a:pPr marL="171450" indent="-171450">
              <a:buFont typeface="Wingdings" panose="05000000000000000000" pitchFamily="2" charset="2"/>
              <a:buChar char="ü"/>
            </a:pPr>
            <a:endParaRPr lang="es-MX" sz="1200" b="1" dirty="0" smtClean="0">
              <a:solidFill>
                <a:prstClr val="white"/>
              </a:solidFill>
            </a:endParaRPr>
          </a:p>
          <a:p>
            <a:pPr marL="171450" indent="-171450">
              <a:buFont typeface="Wingdings" panose="05000000000000000000" pitchFamily="2" charset="2"/>
              <a:buChar char="ü"/>
            </a:pPr>
            <a:r>
              <a:rPr lang="es-MX" sz="1200" b="1" dirty="0" smtClean="0">
                <a:solidFill>
                  <a:prstClr val="white"/>
                </a:solidFill>
              </a:rPr>
              <a:t>PIB </a:t>
            </a:r>
            <a:r>
              <a:rPr lang="es-MX" sz="1200" b="1" dirty="0">
                <a:solidFill>
                  <a:prstClr val="white"/>
                </a:solidFill>
              </a:rPr>
              <a:t>por </a:t>
            </a:r>
            <a:r>
              <a:rPr lang="es-MX" sz="1200" b="1" dirty="0" smtClean="0">
                <a:solidFill>
                  <a:prstClr val="white"/>
                </a:solidFill>
              </a:rPr>
              <a:t>habitante </a:t>
            </a:r>
          </a:p>
          <a:p>
            <a:pPr marL="171450" indent="-171450">
              <a:buFont typeface="Wingdings" panose="05000000000000000000" pitchFamily="2" charset="2"/>
              <a:buChar char="ü"/>
            </a:pPr>
            <a:endParaRPr lang="es-MX" sz="1200" b="1" dirty="0" smtClean="0">
              <a:solidFill>
                <a:prstClr val="white"/>
              </a:solidFill>
            </a:endParaRPr>
          </a:p>
          <a:p>
            <a:pPr marL="171450" indent="-171450">
              <a:buFont typeface="Wingdings" panose="05000000000000000000" pitchFamily="2" charset="2"/>
              <a:buChar char="ü"/>
            </a:pPr>
            <a:r>
              <a:rPr lang="es-MX" sz="1200" b="1" dirty="0" smtClean="0">
                <a:solidFill>
                  <a:prstClr val="white"/>
                </a:solidFill>
              </a:rPr>
              <a:t>ITAEE Distrito Federal</a:t>
            </a:r>
          </a:p>
          <a:p>
            <a:pPr marL="171450" indent="-171450">
              <a:buFont typeface="Wingdings" panose="05000000000000000000" pitchFamily="2" charset="2"/>
              <a:buChar char="ü"/>
            </a:pPr>
            <a:endParaRPr lang="es-MX" sz="1200" b="1" dirty="0" smtClean="0">
              <a:solidFill>
                <a:prstClr val="white"/>
              </a:solidFill>
            </a:endParaRPr>
          </a:p>
          <a:p>
            <a:pPr marL="171450" indent="-171450">
              <a:buFont typeface="Wingdings" panose="05000000000000000000" pitchFamily="2" charset="2"/>
              <a:buChar char="ü"/>
            </a:pPr>
            <a:r>
              <a:rPr lang="es-MX" sz="1200" b="1" dirty="0" smtClean="0">
                <a:solidFill>
                  <a:prstClr val="white"/>
                </a:solidFill>
              </a:rPr>
              <a:t>Actividad industrial</a:t>
            </a:r>
          </a:p>
          <a:p>
            <a:pPr marL="171450" indent="-171450">
              <a:buFont typeface="Wingdings" panose="05000000000000000000" pitchFamily="2" charset="2"/>
              <a:buChar char="ü"/>
            </a:pPr>
            <a:endParaRPr lang="es-MX" sz="1200" b="1" dirty="0" smtClean="0">
              <a:solidFill>
                <a:prstClr val="white"/>
              </a:solidFill>
            </a:endParaRPr>
          </a:p>
          <a:p>
            <a:pPr marL="171450" indent="-171450">
              <a:buFont typeface="Wingdings" panose="05000000000000000000" pitchFamily="2" charset="2"/>
              <a:buChar char="ü"/>
            </a:pPr>
            <a:r>
              <a:rPr lang="es-MX" sz="1200" b="1" dirty="0" smtClean="0">
                <a:solidFill>
                  <a:prstClr val="white"/>
                </a:solidFill>
              </a:rPr>
              <a:t>Construcción</a:t>
            </a:r>
          </a:p>
          <a:p>
            <a:pPr marL="171450" indent="-171450">
              <a:buFont typeface="Wingdings" panose="05000000000000000000" pitchFamily="2" charset="2"/>
              <a:buChar char="ü"/>
            </a:pPr>
            <a:endParaRPr lang="es-MX" sz="1200" b="1" dirty="0" smtClean="0">
              <a:solidFill>
                <a:prstClr val="white"/>
              </a:solidFill>
            </a:endParaRPr>
          </a:p>
          <a:p>
            <a:pPr marL="171450" indent="-171450">
              <a:buFont typeface="Wingdings" panose="05000000000000000000" pitchFamily="2" charset="2"/>
              <a:buChar char="ü"/>
            </a:pPr>
            <a:r>
              <a:rPr lang="es-MX" sz="1200" b="1" dirty="0" smtClean="0">
                <a:solidFill>
                  <a:prstClr val="white"/>
                </a:solidFill>
              </a:rPr>
              <a:t>Industria manufacturera</a:t>
            </a:r>
          </a:p>
          <a:p>
            <a:pPr marL="171450" indent="-171450">
              <a:buFont typeface="Wingdings" panose="05000000000000000000" pitchFamily="2" charset="2"/>
              <a:buChar char="ü"/>
            </a:pPr>
            <a:endParaRPr lang="es-MX" sz="1200" b="1" dirty="0" smtClean="0">
              <a:solidFill>
                <a:prstClr val="white"/>
              </a:solidFill>
            </a:endParaRPr>
          </a:p>
          <a:p>
            <a:pPr marL="171450" indent="-171450">
              <a:buFont typeface="Wingdings" panose="05000000000000000000" pitchFamily="2" charset="2"/>
              <a:buChar char="ü"/>
            </a:pPr>
            <a:r>
              <a:rPr lang="es-MX" sz="1200" b="1" dirty="0">
                <a:solidFill>
                  <a:prstClr val="white"/>
                </a:solidFill>
              </a:rPr>
              <a:t>Exportaciones </a:t>
            </a:r>
            <a:r>
              <a:rPr lang="es-MX" sz="1200" b="1" dirty="0" smtClean="0">
                <a:solidFill>
                  <a:prstClr val="white"/>
                </a:solidFill>
              </a:rPr>
              <a:t>por </a:t>
            </a:r>
            <a:r>
              <a:rPr lang="es-MX" sz="1200" b="1" dirty="0">
                <a:solidFill>
                  <a:prstClr val="white"/>
                </a:solidFill>
              </a:rPr>
              <a:t>entidad </a:t>
            </a:r>
            <a:r>
              <a:rPr lang="es-MX" sz="1200" b="1" dirty="0" smtClean="0">
                <a:solidFill>
                  <a:prstClr val="white"/>
                </a:solidFill>
              </a:rPr>
              <a:t>federativa</a:t>
            </a:r>
          </a:p>
          <a:p>
            <a:pPr marL="171450" indent="-171450">
              <a:buFont typeface="Wingdings" panose="05000000000000000000" pitchFamily="2" charset="2"/>
              <a:buChar char="ü"/>
            </a:pPr>
            <a:endParaRPr lang="es-MX" sz="1200" b="1" dirty="0" smtClean="0">
              <a:solidFill>
                <a:prstClr val="white"/>
              </a:solidFill>
            </a:endParaRPr>
          </a:p>
          <a:p>
            <a:pPr marL="171450" indent="-171450">
              <a:buFont typeface="Wingdings" panose="05000000000000000000" pitchFamily="2" charset="2"/>
              <a:buChar char="ü"/>
            </a:pPr>
            <a:r>
              <a:rPr lang="es-MX" sz="1200" b="1" dirty="0">
                <a:solidFill>
                  <a:prstClr val="white"/>
                </a:solidFill>
              </a:rPr>
              <a:t>Cuentas de producción en </a:t>
            </a:r>
            <a:r>
              <a:rPr lang="es-MX" sz="1200" b="1" dirty="0" smtClean="0">
                <a:solidFill>
                  <a:prstClr val="white"/>
                </a:solidFill>
              </a:rPr>
              <a:t>servicios</a:t>
            </a:r>
          </a:p>
          <a:p>
            <a:endParaRPr lang="es-MX" sz="1200" b="1" dirty="0" smtClean="0">
              <a:solidFill>
                <a:prstClr val="white"/>
              </a:solidFill>
            </a:endParaRPr>
          </a:p>
          <a:p>
            <a:pPr marL="171450" indent="-171450">
              <a:buFont typeface="Wingdings" panose="05000000000000000000" pitchFamily="2" charset="2"/>
              <a:buChar char="ü"/>
            </a:pPr>
            <a:r>
              <a:rPr lang="es-MX" sz="1200" b="1" dirty="0" smtClean="0">
                <a:solidFill>
                  <a:prstClr val="white"/>
                </a:solidFill>
              </a:rPr>
              <a:t>Ventas </a:t>
            </a:r>
            <a:r>
              <a:rPr lang="es-MX" sz="1200" b="1" dirty="0">
                <a:solidFill>
                  <a:prstClr val="white"/>
                </a:solidFill>
              </a:rPr>
              <a:t>de energía </a:t>
            </a:r>
            <a:r>
              <a:rPr lang="es-MX" sz="1200" b="1" dirty="0" smtClean="0">
                <a:solidFill>
                  <a:prstClr val="white"/>
                </a:solidFill>
              </a:rPr>
              <a:t>eléctrica</a:t>
            </a:r>
            <a:endParaRPr lang="es-MX" sz="1200" b="1" dirty="0">
              <a:solidFill>
                <a:prstClr val="white"/>
              </a:solidFill>
            </a:endParaRPr>
          </a:p>
        </p:txBody>
      </p:sp>
      <p:sp>
        <p:nvSpPr>
          <p:cNvPr id="6" name="5 CuadroTexto"/>
          <p:cNvSpPr txBox="1"/>
          <p:nvPr/>
        </p:nvSpPr>
        <p:spPr>
          <a:xfrm>
            <a:off x="4211960" y="908720"/>
            <a:ext cx="4104456" cy="5139869"/>
          </a:xfrm>
          <a:prstGeom prst="rect">
            <a:avLst/>
          </a:prstGeom>
          <a:noFill/>
        </p:spPr>
        <p:txBody>
          <a:bodyPr wrap="square" rtlCol="0">
            <a:spAutoFit/>
          </a:bodyPr>
          <a:lstStyle/>
          <a:p>
            <a:pPr algn="just">
              <a:spcAft>
                <a:spcPts val="600"/>
              </a:spcAft>
            </a:pPr>
            <a:r>
              <a:rPr lang="es-MX" sz="1100" dirty="0" smtClean="0">
                <a:solidFill>
                  <a:prstClr val="black"/>
                </a:solidFill>
              </a:rPr>
              <a:t>El pasado lunes 8 de diciembre el INEGI dio a conocer los resultados del “Producto Interno Bruto por Entidad Federativa 2003-2013, base 2008”. Con una actualización y mejora de metodología de este indicador, los resultados para 2013 muestran que el PIB del Distrito Federal tuvo un crecimiento de 1.6% real al cierre de ese año, totalmente distinto al que se había reportado anteriormente con base en el crecimiento promedio del ITAEE, que arrojaba un crecimiento de 0.5%. Esta diferencia de más de un punto se explica principalmente por el nuevo diseño de captación de información, particularmente de la actividad comercial, que anteriormente arrojaba resultados por ciudad y ahora lo hace por entidad federativa, lo que en el caso del Distrito Federal tiene particular importancia al registrar de manera más  adecuada el peso de esta actividad en su economía. </a:t>
            </a:r>
          </a:p>
          <a:p>
            <a:pPr algn="just">
              <a:spcAft>
                <a:spcPts val="600"/>
              </a:spcAft>
            </a:pPr>
            <a:r>
              <a:rPr lang="es-MX" sz="1100" dirty="0" smtClean="0">
                <a:solidFill>
                  <a:prstClr val="black"/>
                </a:solidFill>
              </a:rPr>
              <a:t>Con estos resultados se confirma nuevamente que el Distrito Federal es la principal entidad que participa con el 17% del PIB nacional y que durante el  2013 aportó al crecimiento nacional 27%. </a:t>
            </a:r>
          </a:p>
          <a:p>
            <a:pPr algn="just">
              <a:spcAft>
                <a:spcPts val="600"/>
              </a:spcAft>
            </a:pPr>
            <a:r>
              <a:rPr lang="es-MX" sz="1100" dirty="0" smtClean="0">
                <a:solidFill>
                  <a:prstClr val="black"/>
                </a:solidFill>
              </a:rPr>
              <a:t>Con base en este resultado, se estima que la tendencia económica del Distrito Federal durante los tres primeros trimestres de 2014 va a la alza, alcanzando una tasa de crecimiento proyectada de 1.9% en el tercer trimestre.</a:t>
            </a:r>
          </a:p>
          <a:p>
            <a:pPr algn="just">
              <a:spcAft>
                <a:spcPts val="600"/>
              </a:spcAft>
            </a:pPr>
            <a:r>
              <a:rPr lang="es-MX" sz="1100" dirty="0" smtClean="0">
                <a:solidFill>
                  <a:prstClr val="black"/>
                </a:solidFill>
              </a:rPr>
              <a:t>Es de destacar que el indicador de valor de producción en construcción generado en la entidad ha recuperado su tendencia positiva durante el tercer trimestre de 2014, incluso a un ritmo mayor que el indicador nacional, 21.7% y 1.1%, respectivamente.</a:t>
            </a:r>
          </a:p>
          <a:p>
            <a:pPr algn="just">
              <a:spcAft>
                <a:spcPts val="600"/>
              </a:spcAft>
            </a:pPr>
            <a:r>
              <a:rPr lang="es-MX" sz="1100" dirty="0" smtClean="0">
                <a:solidFill>
                  <a:prstClr val="black"/>
                </a:solidFill>
              </a:rPr>
              <a:t>No obstante lo anterior, el sector industrial en la ciudad aun muestra tasas negativas al tercer trimestre de este año, -0.7% en comparación con el mismo periodo del año anterior.</a:t>
            </a:r>
            <a:endParaRPr lang="es-MX" sz="1000" dirty="0" smtClean="0">
              <a:solidFill>
                <a:prstClr val="black"/>
              </a:solidFill>
            </a:endParaRPr>
          </a:p>
        </p:txBody>
      </p:sp>
    </p:spTree>
    <p:extLst>
      <p:ext uri="{BB962C8B-B14F-4D97-AF65-F5344CB8AC3E}">
        <p14:creationId xmlns:p14="http://schemas.microsoft.com/office/powerpoint/2010/main" val="20290622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3 CuadroTexto"/>
          <p:cNvSpPr txBox="1"/>
          <p:nvPr/>
        </p:nvSpPr>
        <p:spPr>
          <a:xfrm>
            <a:off x="395536" y="908720"/>
            <a:ext cx="2592288" cy="400110"/>
          </a:xfrm>
          <a:prstGeom prst="rect">
            <a:avLst/>
          </a:prstGeom>
          <a:noFill/>
        </p:spPr>
        <p:txBody>
          <a:bodyPr wrap="square" rtlCol="0">
            <a:spAutoFit/>
          </a:bodyPr>
          <a:lstStyle/>
          <a:p>
            <a:r>
              <a:rPr lang="es-MX" sz="2000" b="1" dirty="0" smtClean="0">
                <a:solidFill>
                  <a:prstClr val="white"/>
                </a:solidFill>
              </a:rPr>
              <a:t>Precios</a:t>
            </a:r>
            <a:endParaRPr lang="es-MX" sz="2000" b="1" dirty="0">
              <a:solidFill>
                <a:prstClr val="white"/>
              </a:solidFill>
            </a:endParaRPr>
          </a:p>
        </p:txBody>
      </p:sp>
      <p:sp>
        <p:nvSpPr>
          <p:cNvPr id="5" name="4 CuadroTexto"/>
          <p:cNvSpPr txBox="1"/>
          <p:nvPr/>
        </p:nvSpPr>
        <p:spPr>
          <a:xfrm>
            <a:off x="395536" y="1715324"/>
            <a:ext cx="2592288" cy="1569660"/>
          </a:xfrm>
          <a:prstGeom prst="rect">
            <a:avLst/>
          </a:prstGeom>
          <a:noFill/>
        </p:spPr>
        <p:txBody>
          <a:bodyPr wrap="square" rtlCol="0">
            <a:spAutoFit/>
          </a:bodyPr>
          <a:lstStyle/>
          <a:p>
            <a:pPr marL="171450" indent="-171450">
              <a:buFont typeface="Wingdings" panose="05000000000000000000" pitchFamily="2" charset="2"/>
              <a:buChar char="ü"/>
            </a:pPr>
            <a:r>
              <a:rPr lang="es-MX" sz="1200" b="1" dirty="0">
                <a:solidFill>
                  <a:prstClr val="white"/>
                </a:solidFill>
              </a:rPr>
              <a:t>Índice </a:t>
            </a:r>
            <a:r>
              <a:rPr lang="es-MX" sz="1200" b="1" dirty="0" smtClean="0">
                <a:solidFill>
                  <a:prstClr val="white"/>
                </a:solidFill>
              </a:rPr>
              <a:t>nacional </a:t>
            </a:r>
            <a:r>
              <a:rPr lang="es-MX" sz="1200" b="1" dirty="0">
                <a:solidFill>
                  <a:prstClr val="white"/>
                </a:solidFill>
              </a:rPr>
              <a:t>de </a:t>
            </a:r>
            <a:r>
              <a:rPr lang="es-MX" sz="1200" b="1" dirty="0" smtClean="0">
                <a:solidFill>
                  <a:prstClr val="white"/>
                </a:solidFill>
              </a:rPr>
              <a:t>precios </a:t>
            </a:r>
            <a:r>
              <a:rPr lang="es-MX" sz="1200" b="1" dirty="0">
                <a:solidFill>
                  <a:prstClr val="white"/>
                </a:solidFill>
              </a:rPr>
              <a:t>al </a:t>
            </a:r>
            <a:r>
              <a:rPr lang="es-MX" sz="1200" b="1" dirty="0" smtClean="0">
                <a:solidFill>
                  <a:prstClr val="white"/>
                </a:solidFill>
              </a:rPr>
              <a:t>consumidor</a:t>
            </a:r>
            <a:endParaRPr lang="es-MX" sz="1200" b="1" dirty="0">
              <a:solidFill>
                <a:prstClr val="white"/>
              </a:solidFill>
            </a:endParaRPr>
          </a:p>
          <a:p>
            <a:pPr marL="171450" indent="-171450">
              <a:buFont typeface="Wingdings" panose="05000000000000000000" pitchFamily="2" charset="2"/>
              <a:buChar char="ü"/>
            </a:pPr>
            <a:endParaRPr lang="es-MX" sz="1200" b="1" dirty="0" smtClean="0">
              <a:solidFill>
                <a:prstClr val="white"/>
              </a:solidFill>
            </a:endParaRPr>
          </a:p>
          <a:p>
            <a:pPr marL="171450" indent="-171450">
              <a:buFont typeface="Wingdings" panose="05000000000000000000" pitchFamily="2" charset="2"/>
              <a:buChar char="ü"/>
            </a:pPr>
            <a:r>
              <a:rPr lang="es-MX" sz="1200" b="1" dirty="0" smtClean="0">
                <a:solidFill>
                  <a:prstClr val="white"/>
                </a:solidFill>
              </a:rPr>
              <a:t>Inflación</a:t>
            </a:r>
          </a:p>
          <a:p>
            <a:endParaRPr lang="es-MX" sz="1200" b="1" dirty="0" smtClean="0">
              <a:solidFill>
                <a:prstClr val="white"/>
              </a:solidFill>
            </a:endParaRPr>
          </a:p>
          <a:p>
            <a:pPr marL="171450" indent="-171450">
              <a:buFont typeface="Wingdings" panose="05000000000000000000" pitchFamily="2" charset="2"/>
              <a:buChar char="ü"/>
            </a:pPr>
            <a:r>
              <a:rPr lang="es-MX" sz="1200" b="1" dirty="0" smtClean="0">
                <a:solidFill>
                  <a:prstClr val="white"/>
                </a:solidFill>
              </a:rPr>
              <a:t>Índice nacional de precios al productor en construcción</a:t>
            </a:r>
          </a:p>
          <a:p>
            <a:endParaRPr lang="es-MX" sz="1200" b="1" dirty="0">
              <a:solidFill>
                <a:prstClr val="white"/>
              </a:solidFill>
            </a:endParaRPr>
          </a:p>
        </p:txBody>
      </p:sp>
      <p:sp>
        <p:nvSpPr>
          <p:cNvPr id="6" name="5 CuadroTexto"/>
          <p:cNvSpPr txBox="1"/>
          <p:nvPr/>
        </p:nvSpPr>
        <p:spPr>
          <a:xfrm>
            <a:off x="4283968" y="1034029"/>
            <a:ext cx="4032449" cy="3016210"/>
          </a:xfrm>
          <a:prstGeom prst="rect">
            <a:avLst/>
          </a:prstGeom>
          <a:noFill/>
        </p:spPr>
        <p:txBody>
          <a:bodyPr wrap="square" rtlCol="0">
            <a:spAutoFit/>
          </a:bodyPr>
          <a:lstStyle/>
          <a:p>
            <a:pPr algn="just"/>
            <a:r>
              <a:rPr lang="es-MX" sz="1100" dirty="0" smtClean="0">
                <a:solidFill>
                  <a:prstClr val="black"/>
                </a:solidFill>
              </a:rPr>
              <a:t>Al mes de octubre de 2014, el Índice de Precios al Consumidor se ubicó en 116.29 puntos, por encima del  promedio nacional que fue de 114.57. En </a:t>
            </a:r>
            <a:r>
              <a:rPr lang="es-MX" sz="1100" dirty="0">
                <a:solidFill>
                  <a:prstClr val="black"/>
                </a:solidFill>
              </a:rPr>
              <a:t>comparación al año </a:t>
            </a:r>
            <a:r>
              <a:rPr lang="es-MX" sz="1100" dirty="0" smtClean="0">
                <a:solidFill>
                  <a:prstClr val="black"/>
                </a:solidFill>
              </a:rPr>
              <a:t>anterior, la inflación promedio mensual y el acumulado al mes de octubre, muestran cierta estabilidad de los precios en la ciudad, con un incremento promedio de 0.33% mensual  y un acumulado de 3.3% al mes de octubre, un comportamiento muy similar al mismo periodo en el año anterior. </a:t>
            </a:r>
          </a:p>
          <a:p>
            <a:pPr algn="just"/>
            <a:endParaRPr lang="es-MX" sz="1100" dirty="0">
              <a:solidFill>
                <a:prstClr val="black"/>
              </a:solidFill>
            </a:endParaRPr>
          </a:p>
          <a:p>
            <a:pPr algn="just"/>
            <a:r>
              <a:rPr lang="es-MX" sz="1100" dirty="0" smtClean="0">
                <a:solidFill>
                  <a:prstClr val="black"/>
                </a:solidFill>
              </a:rPr>
              <a:t>El Índice de Precios al Productor –específicamente el en sector de la construcción residencial-, mostró un incremento de la inflación de  un 0.2% mensual  y un acumulado de 1.9% al mes de octubre, también por encima de la inflación acumulada nacional en este rubro, la cual se ubicó en 1.5%.</a:t>
            </a:r>
          </a:p>
          <a:p>
            <a:pPr marL="285750" indent="-285750" algn="just">
              <a:buFont typeface="Wingdings" panose="05000000000000000000" pitchFamily="2" charset="2"/>
              <a:buChar char="q"/>
            </a:pPr>
            <a:endParaRPr lang="es-MX" sz="1200" dirty="0">
              <a:solidFill>
                <a:prstClr val="black"/>
              </a:solidFill>
            </a:endParaRPr>
          </a:p>
          <a:p>
            <a:pPr marL="285750" indent="-285750" algn="just">
              <a:buFont typeface="Wingdings" panose="05000000000000000000" pitchFamily="2" charset="2"/>
              <a:buChar char="q"/>
            </a:pPr>
            <a:endParaRPr lang="es-MX" sz="1200" dirty="0" smtClean="0">
              <a:solidFill>
                <a:prstClr val="black"/>
              </a:solidFill>
            </a:endParaRPr>
          </a:p>
          <a:p>
            <a:pPr algn="just"/>
            <a:endParaRPr lang="es-MX" sz="1200" dirty="0" smtClean="0">
              <a:solidFill>
                <a:prstClr val="black"/>
              </a:solidFill>
            </a:endParaRPr>
          </a:p>
        </p:txBody>
      </p:sp>
    </p:spTree>
    <p:extLst>
      <p:ext uri="{BB962C8B-B14F-4D97-AF65-F5344CB8AC3E}">
        <p14:creationId xmlns:p14="http://schemas.microsoft.com/office/powerpoint/2010/main" val="630622621"/>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TotalTime>
  <Words>3211</Words>
  <Application>Microsoft Office PowerPoint</Application>
  <PresentationFormat>Presentación en pantalla (4:3)</PresentationFormat>
  <Paragraphs>249</Paragraphs>
  <Slides>16</Slides>
  <Notes>0</Notes>
  <HiddenSlides>0</HiddenSlides>
  <MMClips>0</MMClips>
  <ScaleCrop>false</ScaleCrop>
  <HeadingPairs>
    <vt:vector size="4" baseType="variant">
      <vt:variant>
        <vt:lpstr>Tema</vt:lpstr>
      </vt:variant>
      <vt:variant>
        <vt:i4>3</vt:i4>
      </vt:variant>
      <vt:variant>
        <vt:lpstr>Títulos de diapositiva</vt:lpstr>
      </vt:variant>
      <vt:variant>
        <vt:i4>16</vt:i4>
      </vt:variant>
    </vt:vector>
  </HeadingPairs>
  <TitlesOfParts>
    <vt:vector size="19" baseType="lpstr">
      <vt:lpstr>Tema de Office</vt:lpstr>
      <vt:lpstr>1_Tema de Office</vt:lpstr>
      <vt:lpstr>2_Tema de Office</vt:lpstr>
      <vt:lpstr>La Ciudad de México entra a una (todavía incierta) fase de recuperación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Lucia Dione Orta Trujano</dc:creator>
  <cp:lastModifiedBy>Lucia Dione Orta Trujano</cp:lastModifiedBy>
  <cp:revision>12</cp:revision>
  <cp:lastPrinted>2014-12-17T02:51:04Z</cp:lastPrinted>
  <dcterms:created xsi:type="dcterms:W3CDTF">2014-12-15T19:47:53Z</dcterms:created>
  <dcterms:modified xsi:type="dcterms:W3CDTF">2014-12-17T02:58:49Z</dcterms:modified>
</cp:coreProperties>
</file>

<file path=docProps/thumbnail.jpeg>
</file>